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417" r:id="rId3"/>
    <p:sldId id="384" r:id="rId4"/>
    <p:sldId id="507" r:id="rId5"/>
    <p:sldId id="508" r:id="rId6"/>
    <p:sldId id="500" r:id="rId7"/>
    <p:sldId id="501" r:id="rId8"/>
    <p:sldId id="513" r:id="rId9"/>
    <p:sldId id="502" r:id="rId10"/>
    <p:sldId id="503" r:id="rId11"/>
    <p:sldId id="504" r:id="rId12"/>
    <p:sldId id="505" r:id="rId13"/>
    <p:sldId id="506" r:id="rId14"/>
    <p:sldId id="514" r:id="rId15"/>
    <p:sldId id="515" r:id="rId16"/>
    <p:sldId id="509" r:id="rId17"/>
    <p:sldId id="510" r:id="rId18"/>
    <p:sldId id="511" r:id="rId19"/>
    <p:sldId id="512" r:id="rId20"/>
    <p:sldId id="516" r:id="rId21"/>
    <p:sldId id="517" r:id="rId22"/>
    <p:sldId id="518" r:id="rId23"/>
    <p:sldId id="519" r:id="rId24"/>
    <p:sldId id="520" r:id="rId25"/>
    <p:sldId id="521" r:id="rId26"/>
    <p:sldId id="552" r:id="rId27"/>
    <p:sldId id="553" r:id="rId28"/>
    <p:sldId id="554" r:id="rId29"/>
    <p:sldId id="522" r:id="rId30"/>
    <p:sldId id="523" r:id="rId31"/>
    <p:sldId id="524" r:id="rId32"/>
    <p:sldId id="525" r:id="rId33"/>
    <p:sldId id="526" r:id="rId34"/>
    <p:sldId id="527" r:id="rId35"/>
    <p:sldId id="528" r:id="rId36"/>
    <p:sldId id="529" r:id="rId37"/>
    <p:sldId id="530" r:id="rId38"/>
    <p:sldId id="531" r:id="rId39"/>
    <p:sldId id="532" r:id="rId40"/>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3"/>
  </p:normalViewPr>
  <p:slideViewPr>
    <p:cSldViewPr>
      <p:cViewPr varScale="1">
        <p:scale>
          <a:sx n="108" d="100"/>
          <a:sy n="108" d="100"/>
        </p:scale>
        <p:origin x="17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651D09-B048-4B4C-B60E-7C6E2F77974F}"/>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eaLnBrk="1" hangingPunct="1">
              <a:defRPr sz="1200">
                <a:latin typeface="Arial" charset="0"/>
                <a:ea typeface="+mn-ea"/>
                <a:cs typeface="Arial" charset="0"/>
              </a:defRPr>
            </a:lvl1pPr>
          </a:lstStyle>
          <a:p>
            <a:pPr>
              <a:defRPr/>
            </a:pPr>
            <a:endParaRPr lang="en-US"/>
          </a:p>
        </p:txBody>
      </p:sp>
      <p:sp>
        <p:nvSpPr>
          <p:cNvPr id="3" name="Date Placeholder 2">
            <a:extLst>
              <a:ext uri="{FF2B5EF4-FFF2-40B4-BE49-F238E27FC236}">
                <a16:creationId xmlns:a16="http://schemas.microsoft.com/office/drawing/2014/main" id="{50B9079E-8CA2-4341-80E6-9BAE7D6BE267}"/>
              </a:ext>
            </a:extLst>
          </p:cNvPr>
          <p:cNvSpPr>
            <a:spLocks noGrp="1"/>
          </p:cNvSpPr>
          <p:nvPr>
            <p:ph type="dt" idx="1"/>
          </p:nvPr>
        </p:nvSpPr>
        <p:spPr>
          <a:xfrm>
            <a:off x="5179484"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panose="020B0604020202020204" pitchFamily="34" charset="0"/>
              </a:defRPr>
            </a:lvl1pPr>
          </a:lstStyle>
          <a:p>
            <a:pPr>
              <a:defRPr/>
            </a:pPr>
            <a:fld id="{0D8EBA19-FE61-7448-9F5D-80EB5B0EE6D5}" type="datetimeFigureOut">
              <a:rPr lang="en-US" altLang="en-US"/>
              <a:pPr>
                <a:defRPr/>
              </a:pPr>
              <a:t>2/14/20</a:t>
            </a:fld>
            <a:endParaRPr lang="en-US" altLang="en-US"/>
          </a:p>
        </p:txBody>
      </p:sp>
      <p:sp>
        <p:nvSpPr>
          <p:cNvPr id="4" name="Slide Image Placeholder 3">
            <a:extLst>
              <a:ext uri="{FF2B5EF4-FFF2-40B4-BE49-F238E27FC236}">
                <a16:creationId xmlns:a16="http://schemas.microsoft.com/office/drawing/2014/main" id="{3D8704AD-08D3-A348-99AF-4CB749651966}"/>
              </a:ext>
            </a:extLst>
          </p:cNvPr>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9FD3E95-D11A-034C-8A9C-CAA266242333}"/>
              </a:ext>
            </a:extLst>
          </p:cNvPr>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E42C5B3-3401-F648-AB5F-07A2C6DF3D46}"/>
              </a:ext>
            </a:extLst>
          </p:cNvPr>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eaLnBrk="1" hangingPunct="1">
              <a:defRPr sz="1200">
                <a:latin typeface="Arial"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C0CB604E-EC08-5046-9A78-13C2D1B5A155}"/>
              </a:ext>
            </a:extLst>
          </p:cNvPr>
          <p:cNvSpPr>
            <a:spLocks noGrp="1"/>
          </p:cNvSpPr>
          <p:nvPr>
            <p:ph type="sldNum" sz="quarter" idx="5"/>
          </p:nvPr>
        </p:nvSpPr>
        <p:spPr>
          <a:xfrm>
            <a:off x="5179484" y="6513910"/>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panose="020B0604020202020204" pitchFamily="34" charset="0"/>
              </a:defRPr>
            </a:lvl1pPr>
          </a:lstStyle>
          <a:p>
            <a:pPr>
              <a:defRPr/>
            </a:pPr>
            <a:fld id="{8AAEEBED-D4C0-5941-9E47-D41FCBD2C22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73FB3B1A-2E93-0B47-9779-777C2B118D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5701F37A-D96D-7341-B67E-2F08C14E08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15363" name="Slide Number Placeholder 3">
            <a:extLst>
              <a:ext uri="{FF2B5EF4-FFF2-40B4-BE49-F238E27FC236}">
                <a16:creationId xmlns:a16="http://schemas.microsoft.com/office/drawing/2014/main" id="{29DA4062-39B1-C74A-B77A-4E353878AB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E0051A1-DE67-1845-AC3D-C6300DDB2AB9}" type="slidenum">
              <a:rPr lang="en-US" altLang="en-US" smtClean="0">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BDBCF363-A8BA-6A48-AB86-EAD063D3EB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Rectangle 3">
            <a:extLst>
              <a:ext uri="{FF2B5EF4-FFF2-40B4-BE49-F238E27FC236}">
                <a16:creationId xmlns:a16="http://schemas.microsoft.com/office/drawing/2014/main" id="{42E2D083-87DC-CE43-9258-F0DC59A688EE}"/>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80384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8C398922-643B-BF42-84D0-6E903B717F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Rectangle 3">
            <a:extLst>
              <a:ext uri="{FF2B5EF4-FFF2-40B4-BE49-F238E27FC236}">
                <a16:creationId xmlns:a16="http://schemas.microsoft.com/office/drawing/2014/main" id="{CD51061A-07A2-E540-BAF0-0D4296A2CC83}"/>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1740062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60C5A11-FC23-A04B-89F8-B2C201719ECC}"/>
              </a:ext>
            </a:extLst>
          </p:cNvPr>
          <p:cNvSpPr>
            <a:spLocks noGrp="1"/>
          </p:cNvSpPr>
          <p:nvPr>
            <p:ph type="dt" sz="half" idx="10"/>
          </p:nvPr>
        </p:nvSpPr>
        <p:spPr/>
        <p:txBody>
          <a:bodyPr/>
          <a:lstStyle>
            <a:lvl1pPr>
              <a:defRPr/>
            </a:lvl1pPr>
          </a:lstStyle>
          <a:p>
            <a:pPr>
              <a:defRPr/>
            </a:pPr>
            <a:fld id="{3C88AE03-A390-FF4C-92F5-4956CA62C2E4}" type="datetimeFigureOut">
              <a:rPr lang="en-US" altLang="en-US"/>
              <a:pPr>
                <a:defRPr/>
              </a:pPr>
              <a:t>2/14/20</a:t>
            </a:fld>
            <a:endParaRPr lang="en-US" altLang="en-US"/>
          </a:p>
        </p:txBody>
      </p:sp>
      <p:sp>
        <p:nvSpPr>
          <p:cNvPr id="5" name="Footer Placeholder 4">
            <a:extLst>
              <a:ext uri="{FF2B5EF4-FFF2-40B4-BE49-F238E27FC236}">
                <a16:creationId xmlns:a16="http://schemas.microsoft.com/office/drawing/2014/main" id="{2B807664-B085-644E-8BB1-A7DF8B50CB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171F889-F5B2-D74B-95E2-B1787EC0C294}"/>
              </a:ext>
            </a:extLst>
          </p:cNvPr>
          <p:cNvSpPr>
            <a:spLocks noGrp="1"/>
          </p:cNvSpPr>
          <p:nvPr>
            <p:ph type="sldNum" sz="quarter" idx="12"/>
          </p:nvPr>
        </p:nvSpPr>
        <p:spPr/>
        <p:txBody>
          <a:bodyPr/>
          <a:lstStyle>
            <a:lvl1pPr>
              <a:defRPr/>
            </a:lvl1pPr>
          </a:lstStyle>
          <a:p>
            <a:pPr>
              <a:defRPr/>
            </a:pPr>
            <a:fld id="{6E0F37E7-33D0-4C4E-B75E-3AD6FD04DF6C}" type="slidenum">
              <a:rPr lang="en-US" altLang="en-US"/>
              <a:pPr>
                <a:defRPr/>
              </a:pPr>
              <a:t>‹#›</a:t>
            </a:fld>
            <a:endParaRPr lang="en-US" altLang="en-US"/>
          </a:p>
        </p:txBody>
      </p:sp>
    </p:spTree>
    <p:extLst>
      <p:ext uri="{BB962C8B-B14F-4D97-AF65-F5344CB8AC3E}">
        <p14:creationId xmlns:p14="http://schemas.microsoft.com/office/powerpoint/2010/main" val="202050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9639DA-006F-8842-A0BB-21B5815EBA14}"/>
              </a:ext>
            </a:extLst>
          </p:cNvPr>
          <p:cNvSpPr>
            <a:spLocks noGrp="1"/>
          </p:cNvSpPr>
          <p:nvPr>
            <p:ph type="dt" sz="half" idx="10"/>
          </p:nvPr>
        </p:nvSpPr>
        <p:spPr/>
        <p:txBody>
          <a:bodyPr/>
          <a:lstStyle>
            <a:lvl1pPr>
              <a:defRPr/>
            </a:lvl1pPr>
          </a:lstStyle>
          <a:p>
            <a:pPr>
              <a:defRPr/>
            </a:pPr>
            <a:fld id="{ABC7539D-06E6-7748-9BA4-D22567E02F06}" type="datetimeFigureOut">
              <a:rPr lang="en-US" altLang="en-US"/>
              <a:pPr>
                <a:defRPr/>
              </a:pPr>
              <a:t>2/14/20</a:t>
            </a:fld>
            <a:endParaRPr lang="en-US" altLang="en-US"/>
          </a:p>
        </p:txBody>
      </p:sp>
      <p:sp>
        <p:nvSpPr>
          <p:cNvPr id="5" name="Footer Placeholder 4">
            <a:extLst>
              <a:ext uri="{FF2B5EF4-FFF2-40B4-BE49-F238E27FC236}">
                <a16:creationId xmlns:a16="http://schemas.microsoft.com/office/drawing/2014/main" id="{8A72349C-52E1-BE40-B359-313D3A990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041172-E479-0843-B803-587F7C945B90}"/>
              </a:ext>
            </a:extLst>
          </p:cNvPr>
          <p:cNvSpPr>
            <a:spLocks noGrp="1"/>
          </p:cNvSpPr>
          <p:nvPr>
            <p:ph type="sldNum" sz="quarter" idx="12"/>
          </p:nvPr>
        </p:nvSpPr>
        <p:spPr/>
        <p:txBody>
          <a:bodyPr/>
          <a:lstStyle>
            <a:lvl1pPr>
              <a:defRPr/>
            </a:lvl1pPr>
          </a:lstStyle>
          <a:p>
            <a:pPr>
              <a:defRPr/>
            </a:pPr>
            <a:fld id="{08B5F56E-F111-8244-8DC6-814EB4A213EA}" type="slidenum">
              <a:rPr lang="en-US" altLang="en-US"/>
              <a:pPr>
                <a:defRPr/>
              </a:pPr>
              <a:t>‹#›</a:t>
            </a:fld>
            <a:endParaRPr lang="en-US" altLang="en-US"/>
          </a:p>
        </p:txBody>
      </p:sp>
    </p:spTree>
    <p:extLst>
      <p:ext uri="{BB962C8B-B14F-4D97-AF65-F5344CB8AC3E}">
        <p14:creationId xmlns:p14="http://schemas.microsoft.com/office/powerpoint/2010/main" val="336654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E6B255-0CC7-8147-BAEB-C09CB3D3E68B}"/>
              </a:ext>
            </a:extLst>
          </p:cNvPr>
          <p:cNvSpPr>
            <a:spLocks noGrp="1"/>
          </p:cNvSpPr>
          <p:nvPr>
            <p:ph type="dt" sz="half" idx="10"/>
          </p:nvPr>
        </p:nvSpPr>
        <p:spPr/>
        <p:txBody>
          <a:bodyPr/>
          <a:lstStyle>
            <a:lvl1pPr>
              <a:defRPr/>
            </a:lvl1pPr>
          </a:lstStyle>
          <a:p>
            <a:pPr>
              <a:defRPr/>
            </a:pPr>
            <a:fld id="{DB002B6C-B476-9B40-897B-845FF8AA2FE3}" type="datetimeFigureOut">
              <a:rPr lang="en-US" altLang="en-US"/>
              <a:pPr>
                <a:defRPr/>
              </a:pPr>
              <a:t>2/14/20</a:t>
            </a:fld>
            <a:endParaRPr lang="en-US" altLang="en-US"/>
          </a:p>
        </p:txBody>
      </p:sp>
      <p:sp>
        <p:nvSpPr>
          <p:cNvPr id="5" name="Footer Placeholder 4">
            <a:extLst>
              <a:ext uri="{FF2B5EF4-FFF2-40B4-BE49-F238E27FC236}">
                <a16:creationId xmlns:a16="http://schemas.microsoft.com/office/drawing/2014/main" id="{F6DEF28B-9195-024D-B07E-5FE20111F1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E24E9EC-AD2E-844E-A34D-B3E762A75E49}"/>
              </a:ext>
            </a:extLst>
          </p:cNvPr>
          <p:cNvSpPr>
            <a:spLocks noGrp="1"/>
          </p:cNvSpPr>
          <p:nvPr>
            <p:ph type="sldNum" sz="quarter" idx="12"/>
          </p:nvPr>
        </p:nvSpPr>
        <p:spPr/>
        <p:txBody>
          <a:bodyPr/>
          <a:lstStyle>
            <a:lvl1pPr>
              <a:defRPr/>
            </a:lvl1pPr>
          </a:lstStyle>
          <a:p>
            <a:pPr>
              <a:defRPr/>
            </a:pPr>
            <a:fld id="{D2854D29-AE09-5C40-88DA-D06B3A6466F2}" type="slidenum">
              <a:rPr lang="en-US" altLang="en-US"/>
              <a:pPr>
                <a:defRPr/>
              </a:pPr>
              <a:t>‹#›</a:t>
            </a:fld>
            <a:endParaRPr lang="en-US" altLang="en-US"/>
          </a:p>
        </p:txBody>
      </p:sp>
    </p:spTree>
    <p:extLst>
      <p:ext uri="{BB962C8B-B14F-4D97-AF65-F5344CB8AC3E}">
        <p14:creationId xmlns:p14="http://schemas.microsoft.com/office/powerpoint/2010/main" val="380744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DF199-7BCD-A84F-AD13-D2165968C8DB}"/>
              </a:ext>
            </a:extLst>
          </p:cNvPr>
          <p:cNvSpPr>
            <a:spLocks noGrp="1"/>
          </p:cNvSpPr>
          <p:nvPr>
            <p:ph type="dt" sz="half" idx="10"/>
          </p:nvPr>
        </p:nvSpPr>
        <p:spPr/>
        <p:txBody>
          <a:bodyPr/>
          <a:lstStyle>
            <a:lvl1pPr>
              <a:defRPr/>
            </a:lvl1pPr>
          </a:lstStyle>
          <a:p>
            <a:pPr>
              <a:defRPr/>
            </a:pPr>
            <a:fld id="{DD0683B9-7E06-EB44-8ABC-0009BD58B4AF}" type="datetimeFigureOut">
              <a:rPr lang="en-US" altLang="en-US"/>
              <a:pPr>
                <a:defRPr/>
              </a:pPr>
              <a:t>2/14/20</a:t>
            </a:fld>
            <a:endParaRPr lang="en-US" altLang="en-US"/>
          </a:p>
        </p:txBody>
      </p:sp>
      <p:sp>
        <p:nvSpPr>
          <p:cNvPr id="5" name="Footer Placeholder 4">
            <a:extLst>
              <a:ext uri="{FF2B5EF4-FFF2-40B4-BE49-F238E27FC236}">
                <a16:creationId xmlns:a16="http://schemas.microsoft.com/office/drawing/2014/main" id="{AB7AFA6F-9F17-9044-BBE8-7AA813137BA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099EA7-F5D2-174D-B4B5-E6FEB94BB1BE}"/>
              </a:ext>
            </a:extLst>
          </p:cNvPr>
          <p:cNvSpPr>
            <a:spLocks noGrp="1"/>
          </p:cNvSpPr>
          <p:nvPr>
            <p:ph type="sldNum" sz="quarter" idx="12"/>
          </p:nvPr>
        </p:nvSpPr>
        <p:spPr/>
        <p:txBody>
          <a:bodyPr/>
          <a:lstStyle>
            <a:lvl1pPr>
              <a:defRPr/>
            </a:lvl1pPr>
          </a:lstStyle>
          <a:p>
            <a:pPr>
              <a:defRPr/>
            </a:pPr>
            <a:fld id="{4174A871-0CF1-5745-80C5-3941533FDD63}" type="slidenum">
              <a:rPr lang="en-US" altLang="en-US"/>
              <a:pPr>
                <a:defRPr/>
              </a:pPr>
              <a:t>‹#›</a:t>
            </a:fld>
            <a:endParaRPr lang="en-US" altLang="en-US"/>
          </a:p>
        </p:txBody>
      </p:sp>
    </p:spTree>
    <p:extLst>
      <p:ext uri="{BB962C8B-B14F-4D97-AF65-F5344CB8AC3E}">
        <p14:creationId xmlns:p14="http://schemas.microsoft.com/office/powerpoint/2010/main" val="137363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95D089-8104-7B43-A3BB-DFAF243C2863}"/>
              </a:ext>
            </a:extLst>
          </p:cNvPr>
          <p:cNvSpPr>
            <a:spLocks noGrp="1"/>
          </p:cNvSpPr>
          <p:nvPr>
            <p:ph type="dt" sz="half" idx="10"/>
          </p:nvPr>
        </p:nvSpPr>
        <p:spPr/>
        <p:txBody>
          <a:bodyPr/>
          <a:lstStyle>
            <a:lvl1pPr>
              <a:defRPr/>
            </a:lvl1pPr>
          </a:lstStyle>
          <a:p>
            <a:pPr>
              <a:defRPr/>
            </a:pPr>
            <a:fld id="{1C2E46F8-C5BF-724E-A54D-AB27584BAF2F}" type="datetimeFigureOut">
              <a:rPr lang="en-US" altLang="en-US"/>
              <a:pPr>
                <a:defRPr/>
              </a:pPr>
              <a:t>2/14/20</a:t>
            </a:fld>
            <a:endParaRPr lang="en-US" altLang="en-US"/>
          </a:p>
        </p:txBody>
      </p:sp>
      <p:sp>
        <p:nvSpPr>
          <p:cNvPr id="5" name="Footer Placeholder 4">
            <a:extLst>
              <a:ext uri="{FF2B5EF4-FFF2-40B4-BE49-F238E27FC236}">
                <a16:creationId xmlns:a16="http://schemas.microsoft.com/office/drawing/2014/main" id="{47B08B93-BD6A-9441-B5BA-A1A905B234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0B8CEC2-1380-7249-BFF0-85B075D4EDC9}"/>
              </a:ext>
            </a:extLst>
          </p:cNvPr>
          <p:cNvSpPr>
            <a:spLocks noGrp="1"/>
          </p:cNvSpPr>
          <p:nvPr>
            <p:ph type="sldNum" sz="quarter" idx="12"/>
          </p:nvPr>
        </p:nvSpPr>
        <p:spPr/>
        <p:txBody>
          <a:bodyPr/>
          <a:lstStyle>
            <a:lvl1pPr>
              <a:defRPr/>
            </a:lvl1pPr>
          </a:lstStyle>
          <a:p>
            <a:pPr>
              <a:defRPr/>
            </a:pPr>
            <a:fld id="{BA794AD9-D9F2-3D45-BB6F-4DD5C114B4D3}" type="slidenum">
              <a:rPr lang="en-US" altLang="en-US"/>
              <a:pPr>
                <a:defRPr/>
              </a:pPr>
              <a:t>‹#›</a:t>
            </a:fld>
            <a:endParaRPr lang="en-US" altLang="en-US"/>
          </a:p>
        </p:txBody>
      </p:sp>
    </p:spTree>
    <p:extLst>
      <p:ext uri="{BB962C8B-B14F-4D97-AF65-F5344CB8AC3E}">
        <p14:creationId xmlns:p14="http://schemas.microsoft.com/office/powerpoint/2010/main" val="274636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FC820B2-98C1-484A-BCA8-1F9B96C2597F}"/>
              </a:ext>
            </a:extLst>
          </p:cNvPr>
          <p:cNvSpPr>
            <a:spLocks noGrp="1"/>
          </p:cNvSpPr>
          <p:nvPr>
            <p:ph type="dt" sz="half" idx="10"/>
          </p:nvPr>
        </p:nvSpPr>
        <p:spPr/>
        <p:txBody>
          <a:bodyPr/>
          <a:lstStyle>
            <a:lvl1pPr>
              <a:defRPr/>
            </a:lvl1pPr>
          </a:lstStyle>
          <a:p>
            <a:pPr>
              <a:defRPr/>
            </a:pPr>
            <a:fld id="{4C576043-8BF4-8049-8FE6-AFC591F10103}" type="datetimeFigureOut">
              <a:rPr lang="en-US" altLang="en-US"/>
              <a:pPr>
                <a:defRPr/>
              </a:pPr>
              <a:t>2/14/20</a:t>
            </a:fld>
            <a:endParaRPr lang="en-US" altLang="en-US"/>
          </a:p>
        </p:txBody>
      </p:sp>
      <p:sp>
        <p:nvSpPr>
          <p:cNvPr id="6" name="Footer Placeholder 4">
            <a:extLst>
              <a:ext uri="{FF2B5EF4-FFF2-40B4-BE49-F238E27FC236}">
                <a16:creationId xmlns:a16="http://schemas.microsoft.com/office/drawing/2014/main" id="{0A50523E-3E26-2E4E-9720-B2A7AA79BA2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4253D0-09E9-FC41-B415-7848E8FBBAEF}"/>
              </a:ext>
            </a:extLst>
          </p:cNvPr>
          <p:cNvSpPr>
            <a:spLocks noGrp="1"/>
          </p:cNvSpPr>
          <p:nvPr>
            <p:ph type="sldNum" sz="quarter" idx="12"/>
          </p:nvPr>
        </p:nvSpPr>
        <p:spPr/>
        <p:txBody>
          <a:bodyPr/>
          <a:lstStyle>
            <a:lvl1pPr>
              <a:defRPr/>
            </a:lvl1pPr>
          </a:lstStyle>
          <a:p>
            <a:pPr>
              <a:defRPr/>
            </a:pPr>
            <a:fld id="{8F03BBE2-F47F-D74E-A2A4-1F6890250382}" type="slidenum">
              <a:rPr lang="en-US" altLang="en-US"/>
              <a:pPr>
                <a:defRPr/>
              </a:pPr>
              <a:t>‹#›</a:t>
            </a:fld>
            <a:endParaRPr lang="en-US" altLang="en-US"/>
          </a:p>
        </p:txBody>
      </p:sp>
    </p:spTree>
    <p:extLst>
      <p:ext uri="{BB962C8B-B14F-4D97-AF65-F5344CB8AC3E}">
        <p14:creationId xmlns:p14="http://schemas.microsoft.com/office/powerpoint/2010/main" val="1808012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977D358-9604-3949-8638-935D708376D5}"/>
              </a:ext>
            </a:extLst>
          </p:cNvPr>
          <p:cNvSpPr>
            <a:spLocks noGrp="1"/>
          </p:cNvSpPr>
          <p:nvPr>
            <p:ph type="dt" sz="half" idx="10"/>
          </p:nvPr>
        </p:nvSpPr>
        <p:spPr/>
        <p:txBody>
          <a:bodyPr/>
          <a:lstStyle>
            <a:lvl1pPr>
              <a:defRPr/>
            </a:lvl1pPr>
          </a:lstStyle>
          <a:p>
            <a:pPr>
              <a:defRPr/>
            </a:pPr>
            <a:fld id="{9294D5F6-028F-E54C-ACAE-6AA97CCFC375}" type="datetimeFigureOut">
              <a:rPr lang="en-US" altLang="en-US"/>
              <a:pPr>
                <a:defRPr/>
              </a:pPr>
              <a:t>2/14/20</a:t>
            </a:fld>
            <a:endParaRPr lang="en-US" altLang="en-US"/>
          </a:p>
        </p:txBody>
      </p:sp>
      <p:sp>
        <p:nvSpPr>
          <p:cNvPr id="8" name="Footer Placeholder 4">
            <a:extLst>
              <a:ext uri="{FF2B5EF4-FFF2-40B4-BE49-F238E27FC236}">
                <a16:creationId xmlns:a16="http://schemas.microsoft.com/office/drawing/2014/main" id="{35DF6578-B2C4-A941-B7F2-2D8ABE9BA739}"/>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BC0D453-F79D-C147-9256-E1A48D19BF28}"/>
              </a:ext>
            </a:extLst>
          </p:cNvPr>
          <p:cNvSpPr>
            <a:spLocks noGrp="1"/>
          </p:cNvSpPr>
          <p:nvPr>
            <p:ph type="sldNum" sz="quarter" idx="12"/>
          </p:nvPr>
        </p:nvSpPr>
        <p:spPr/>
        <p:txBody>
          <a:bodyPr/>
          <a:lstStyle>
            <a:lvl1pPr>
              <a:defRPr/>
            </a:lvl1pPr>
          </a:lstStyle>
          <a:p>
            <a:pPr>
              <a:defRPr/>
            </a:pPr>
            <a:fld id="{0756D9F1-99CC-C941-92AD-B4D3E4FA237E}" type="slidenum">
              <a:rPr lang="en-US" altLang="en-US"/>
              <a:pPr>
                <a:defRPr/>
              </a:pPr>
              <a:t>‹#›</a:t>
            </a:fld>
            <a:endParaRPr lang="en-US" altLang="en-US"/>
          </a:p>
        </p:txBody>
      </p:sp>
    </p:spTree>
    <p:extLst>
      <p:ext uri="{BB962C8B-B14F-4D97-AF65-F5344CB8AC3E}">
        <p14:creationId xmlns:p14="http://schemas.microsoft.com/office/powerpoint/2010/main" val="15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49E4C4E-DA8D-9948-907A-AAA724EE1EEE}"/>
              </a:ext>
            </a:extLst>
          </p:cNvPr>
          <p:cNvSpPr>
            <a:spLocks noGrp="1"/>
          </p:cNvSpPr>
          <p:nvPr>
            <p:ph type="dt" sz="half" idx="10"/>
          </p:nvPr>
        </p:nvSpPr>
        <p:spPr/>
        <p:txBody>
          <a:bodyPr/>
          <a:lstStyle>
            <a:lvl1pPr>
              <a:defRPr/>
            </a:lvl1pPr>
          </a:lstStyle>
          <a:p>
            <a:pPr>
              <a:defRPr/>
            </a:pPr>
            <a:fld id="{3E5FADDD-6460-0A4B-A717-F75E3089D5CD}" type="datetimeFigureOut">
              <a:rPr lang="en-US" altLang="en-US"/>
              <a:pPr>
                <a:defRPr/>
              </a:pPr>
              <a:t>2/14/20</a:t>
            </a:fld>
            <a:endParaRPr lang="en-US" altLang="en-US"/>
          </a:p>
        </p:txBody>
      </p:sp>
      <p:sp>
        <p:nvSpPr>
          <p:cNvPr id="4" name="Footer Placeholder 4">
            <a:extLst>
              <a:ext uri="{FF2B5EF4-FFF2-40B4-BE49-F238E27FC236}">
                <a16:creationId xmlns:a16="http://schemas.microsoft.com/office/drawing/2014/main" id="{5FD907C0-8AD4-0440-B869-13534BEC2FF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BF71205-79C3-9A46-A9A8-6772AEE484C8}"/>
              </a:ext>
            </a:extLst>
          </p:cNvPr>
          <p:cNvSpPr>
            <a:spLocks noGrp="1"/>
          </p:cNvSpPr>
          <p:nvPr>
            <p:ph type="sldNum" sz="quarter" idx="12"/>
          </p:nvPr>
        </p:nvSpPr>
        <p:spPr/>
        <p:txBody>
          <a:bodyPr/>
          <a:lstStyle>
            <a:lvl1pPr>
              <a:defRPr/>
            </a:lvl1pPr>
          </a:lstStyle>
          <a:p>
            <a:pPr>
              <a:defRPr/>
            </a:pPr>
            <a:fld id="{07667AEF-27E4-694A-8BE8-506CEA0FD6D9}" type="slidenum">
              <a:rPr lang="en-US" altLang="en-US"/>
              <a:pPr>
                <a:defRPr/>
              </a:pPr>
              <a:t>‹#›</a:t>
            </a:fld>
            <a:endParaRPr lang="en-US" altLang="en-US"/>
          </a:p>
        </p:txBody>
      </p:sp>
    </p:spTree>
    <p:extLst>
      <p:ext uri="{BB962C8B-B14F-4D97-AF65-F5344CB8AC3E}">
        <p14:creationId xmlns:p14="http://schemas.microsoft.com/office/powerpoint/2010/main" val="1148512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24D01E1-69AD-8149-80D5-3281FB9CCFB0}"/>
              </a:ext>
            </a:extLst>
          </p:cNvPr>
          <p:cNvSpPr>
            <a:spLocks noGrp="1"/>
          </p:cNvSpPr>
          <p:nvPr>
            <p:ph type="dt" sz="half" idx="10"/>
          </p:nvPr>
        </p:nvSpPr>
        <p:spPr/>
        <p:txBody>
          <a:bodyPr/>
          <a:lstStyle>
            <a:lvl1pPr>
              <a:defRPr/>
            </a:lvl1pPr>
          </a:lstStyle>
          <a:p>
            <a:pPr>
              <a:defRPr/>
            </a:pPr>
            <a:fld id="{8E310953-635B-2840-9087-4CA4B360A0C6}" type="datetimeFigureOut">
              <a:rPr lang="en-US" altLang="en-US"/>
              <a:pPr>
                <a:defRPr/>
              </a:pPr>
              <a:t>2/14/20</a:t>
            </a:fld>
            <a:endParaRPr lang="en-US" altLang="en-US"/>
          </a:p>
        </p:txBody>
      </p:sp>
      <p:sp>
        <p:nvSpPr>
          <p:cNvPr id="3" name="Footer Placeholder 4">
            <a:extLst>
              <a:ext uri="{FF2B5EF4-FFF2-40B4-BE49-F238E27FC236}">
                <a16:creationId xmlns:a16="http://schemas.microsoft.com/office/drawing/2014/main" id="{1334E721-6EAC-2340-93A2-D55419BF51F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A523D97-A905-AA4B-A25B-F54D9066A7CF}"/>
              </a:ext>
            </a:extLst>
          </p:cNvPr>
          <p:cNvSpPr>
            <a:spLocks noGrp="1"/>
          </p:cNvSpPr>
          <p:nvPr>
            <p:ph type="sldNum" sz="quarter" idx="12"/>
          </p:nvPr>
        </p:nvSpPr>
        <p:spPr/>
        <p:txBody>
          <a:bodyPr/>
          <a:lstStyle>
            <a:lvl1pPr>
              <a:defRPr/>
            </a:lvl1pPr>
          </a:lstStyle>
          <a:p>
            <a:pPr>
              <a:defRPr/>
            </a:pPr>
            <a:fld id="{C3BAB29F-5C47-5B40-A77F-21C61A014C24}" type="slidenum">
              <a:rPr lang="en-US" altLang="en-US"/>
              <a:pPr>
                <a:defRPr/>
              </a:pPr>
              <a:t>‹#›</a:t>
            </a:fld>
            <a:endParaRPr lang="en-US" altLang="en-US"/>
          </a:p>
        </p:txBody>
      </p:sp>
    </p:spTree>
    <p:extLst>
      <p:ext uri="{BB962C8B-B14F-4D97-AF65-F5344CB8AC3E}">
        <p14:creationId xmlns:p14="http://schemas.microsoft.com/office/powerpoint/2010/main" val="4025190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A59314-E752-EA4A-8F87-FC11581EDBBA}"/>
              </a:ext>
            </a:extLst>
          </p:cNvPr>
          <p:cNvSpPr>
            <a:spLocks noGrp="1"/>
          </p:cNvSpPr>
          <p:nvPr>
            <p:ph type="dt" sz="half" idx="10"/>
          </p:nvPr>
        </p:nvSpPr>
        <p:spPr/>
        <p:txBody>
          <a:bodyPr/>
          <a:lstStyle>
            <a:lvl1pPr>
              <a:defRPr/>
            </a:lvl1pPr>
          </a:lstStyle>
          <a:p>
            <a:pPr>
              <a:defRPr/>
            </a:pPr>
            <a:fld id="{461C8F10-83FE-1243-A25F-2ABCBCDC8562}" type="datetimeFigureOut">
              <a:rPr lang="en-US" altLang="en-US"/>
              <a:pPr>
                <a:defRPr/>
              </a:pPr>
              <a:t>2/14/20</a:t>
            </a:fld>
            <a:endParaRPr lang="en-US" altLang="en-US"/>
          </a:p>
        </p:txBody>
      </p:sp>
      <p:sp>
        <p:nvSpPr>
          <p:cNvPr id="6" name="Footer Placeholder 4">
            <a:extLst>
              <a:ext uri="{FF2B5EF4-FFF2-40B4-BE49-F238E27FC236}">
                <a16:creationId xmlns:a16="http://schemas.microsoft.com/office/drawing/2014/main" id="{7E5AB19C-B2A3-3849-927C-C32E070CDC4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3CC3AE8-AB72-7E48-929F-C515878953AB}"/>
              </a:ext>
            </a:extLst>
          </p:cNvPr>
          <p:cNvSpPr>
            <a:spLocks noGrp="1"/>
          </p:cNvSpPr>
          <p:nvPr>
            <p:ph type="sldNum" sz="quarter" idx="12"/>
          </p:nvPr>
        </p:nvSpPr>
        <p:spPr/>
        <p:txBody>
          <a:bodyPr/>
          <a:lstStyle>
            <a:lvl1pPr>
              <a:defRPr/>
            </a:lvl1pPr>
          </a:lstStyle>
          <a:p>
            <a:pPr>
              <a:defRPr/>
            </a:pPr>
            <a:fld id="{9565C770-D684-C54E-893F-450230183268}" type="slidenum">
              <a:rPr lang="en-US" altLang="en-US"/>
              <a:pPr>
                <a:defRPr/>
              </a:pPr>
              <a:t>‹#›</a:t>
            </a:fld>
            <a:endParaRPr lang="en-US" altLang="en-US"/>
          </a:p>
        </p:txBody>
      </p:sp>
    </p:spTree>
    <p:extLst>
      <p:ext uri="{BB962C8B-B14F-4D97-AF65-F5344CB8AC3E}">
        <p14:creationId xmlns:p14="http://schemas.microsoft.com/office/powerpoint/2010/main" val="394870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94C814E-4A3F-7E4D-A9D1-8138FCBC671C}"/>
              </a:ext>
            </a:extLst>
          </p:cNvPr>
          <p:cNvSpPr>
            <a:spLocks noGrp="1"/>
          </p:cNvSpPr>
          <p:nvPr>
            <p:ph type="dt" sz="half" idx="10"/>
          </p:nvPr>
        </p:nvSpPr>
        <p:spPr/>
        <p:txBody>
          <a:bodyPr/>
          <a:lstStyle>
            <a:lvl1pPr>
              <a:defRPr/>
            </a:lvl1pPr>
          </a:lstStyle>
          <a:p>
            <a:pPr>
              <a:defRPr/>
            </a:pPr>
            <a:fld id="{FDA1880B-A4B6-3A4D-ACAA-DAC0DE113E00}" type="datetimeFigureOut">
              <a:rPr lang="en-US" altLang="en-US"/>
              <a:pPr>
                <a:defRPr/>
              </a:pPr>
              <a:t>2/14/20</a:t>
            </a:fld>
            <a:endParaRPr lang="en-US" altLang="en-US"/>
          </a:p>
        </p:txBody>
      </p:sp>
      <p:sp>
        <p:nvSpPr>
          <p:cNvPr id="6" name="Footer Placeholder 4">
            <a:extLst>
              <a:ext uri="{FF2B5EF4-FFF2-40B4-BE49-F238E27FC236}">
                <a16:creationId xmlns:a16="http://schemas.microsoft.com/office/drawing/2014/main" id="{DFBD9C69-E24E-BC4F-83E9-DCD064C8DD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54DBF18-8EA6-DA43-BEF0-9E427EC67C5A}"/>
              </a:ext>
            </a:extLst>
          </p:cNvPr>
          <p:cNvSpPr>
            <a:spLocks noGrp="1"/>
          </p:cNvSpPr>
          <p:nvPr>
            <p:ph type="sldNum" sz="quarter" idx="12"/>
          </p:nvPr>
        </p:nvSpPr>
        <p:spPr/>
        <p:txBody>
          <a:bodyPr/>
          <a:lstStyle>
            <a:lvl1pPr>
              <a:defRPr/>
            </a:lvl1pPr>
          </a:lstStyle>
          <a:p>
            <a:pPr>
              <a:defRPr/>
            </a:pPr>
            <a:fld id="{3A72C56E-73D0-B840-B0C0-C722BFA06B31}" type="slidenum">
              <a:rPr lang="en-US" altLang="en-US"/>
              <a:pPr>
                <a:defRPr/>
              </a:pPr>
              <a:t>‹#›</a:t>
            </a:fld>
            <a:endParaRPr lang="en-US" altLang="en-US"/>
          </a:p>
        </p:txBody>
      </p:sp>
    </p:spTree>
    <p:extLst>
      <p:ext uri="{BB962C8B-B14F-4D97-AF65-F5344CB8AC3E}">
        <p14:creationId xmlns:p14="http://schemas.microsoft.com/office/powerpoint/2010/main" val="4041154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9BB1562-9EF2-9C4E-90B2-C6CF632C454E}"/>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505766F-C493-9241-BEFA-CE86817BF64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5A2939E-5010-1944-B342-306F1B242F6C}"/>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906E1EA9-FE46-1044-BAB4-A44682AD90DC}" type="datetimeFigureOut">
              <a:rPr lang="en-US" altLang="en-US"/>
              <a:pPr>
                <a:defRPr/>
              </a:pPr>
              <a:t>2/14/20</a:t>
            </a:fld>
            <a:endParaRPr lang="en-US" altLang="en-US"/>
          </a:p>
        </p:txBody>
      </p:sp>
      <p:sp>
        <p:nvSpPr>
          <p:cNvPr id="5" name="Footer Placeholder 4">
            <a:extLst>
              <a:ext uri="{FF2B5EF4-FFF2-40B4-BE49-F238E27FC236}">
                <a16:creationId xmlns:a16="http://schemas.microsoft.com/office/drawing/2014/main" id="{3B33B475-2694-BA45-A183-C2A8B43C40C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F413037-132C-594C-91F7-94AADDD0C90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7D276B7C-A90C-4A46-939C-1CD41040EAA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n.wikipedia.org/wiki/File:DMBA.pn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D228B833-82F8-E648-B9E2-D9623D0F0112}"/>
              </a:ext>
            </a:extLst>
          </p:cNvPr>
          <p:cNvSpPr>
            <a:spLocks noGrp="1"/>
          </p:cNvSpPr>
          <p:nvPr>
            <p:ph type="ctrTitle"/>
          </p:nvPr>
        </p:nvSpPr>
        <p:spPr>
          <a:xfrm>
            <a:off x="685800" y="990600"/>
            <a:ext cx="7772400" cy="1470025"/>
          </a:xfrm>
        </p:spPr>
        <p:txBody>
          <a:bodyPr/>
          <a:lstStyle/>
          <a:p>
            <a:pPr eaLnBrk="1" hangingPunct="1"/>
            <a:r>
              <a:rPr lang="en-US" altLang="en-US">
                <a:ea typeface="ＭＳ Ｐゴシック" panose="020B0600070205080204" pitchFamily="34" charset="-128"/>
              </a:rPr>
              <a:t>Cancer Biology</a:t>
            </a:r>
            <a:br>
              <a:rPr lang="en-US" altLang="en-US">
                <a:ea typeface="ＭＳ Ｐゴシック" panose="020B0600070205080204" pitchFamily="34" charset="-128"/>
              </a:rPr>
            </a:br>
            <a:r>
              <a:rPr lang="en-US" altLang="en-US">
                <a:ea typeface="ＭＳ Ｐゴシック" panose="020B0600070205080204" pitchFamily="34" charset="-128"/>
              </a:rPr>
              <a:t>Biol 445</a:t>
            </a:r>
          </a:p>
        </p:txBody>
      </p:sp>
      <p:sp>
        <p:nvSpPr>
          <p:cNvPr id="3" name="Subtitle 2">
            <a:extLst>
              <a:ext uri="{FF2B5EF4-FFF2-40B4-BE49-F238E27FC236}">
                <a16:creationId xmlns:a16="http://schemas.microsoft.com/office/drawing/2014/main" id="{0D9925FD-61BB-E641-B922-7D4F705C4D89}"/>
              </a:ext>
            </a:extLst>
          </p:cNvPr>
          <p:cNvSpPr>
            <a:spLocks noGrp="1"/>
          </p:cNvSpPr>
          <p:nvPr>
            <p:ph type="subTitle" idx="1"/>
          </p:nvPr>
        </p:nvSpPr>
        <p:spPr>
          <a:xfrm>
            <a:off x="1371600" y="3886200"/>
            <a:ext cx="6400800" cy="2667000"/>
          </a:xfrm>
        </p:spPr>
        <p:txBody>
          <a:bodyPr rtlCol="0">
            <a:normAutofit/>
          </a:bodyPr>
          <a:lstStyle/>
          <a:p>
            <a:pPr eaLnBrk="1" fontAlgn="auto" hangingPunct="1">
              <a:spcAft>
                <a:spcPts val="0"/>
              </a:spcAft>
              <a:defRPr/>
            </a:pPr>
            <a:r>
              <a:rPr lang="en-US" dirty="0">
                <a:ea typeface="+mn-ea"/>
                <a:cs typeface="+mn-cs"/>
              </a:rPr>
              <a:t>Spring 2020</a:t>
            </a:r>
          </a:p>
          <a:p>
            <a:pPr eaLnBrk="1" fontAlgn="auto" hangingPunct="1">
              <a:spcAft>
                <a:spcPts val="0"/>
              </a:spcAft>
              <a:defRPr/>
            </a:pPr>
            <a:r>
              <a:rPr lang="en-US" dirty="0">
                <a:ea typeface="+mn-ea"/>
                <a:cs typeface="+mn-cs"/>
              </a:rPr>
              <a:t>Dr. Heidi Super</a:t>
            </a:r>
          </a:p>
          <a:p>
            <a:pPr eaLnBrk="1" fontAlgn="auto" hangingPunct="1">
              <a:spcAft>
                <a:spcPts val="0"/>
              </a:spcAft>
              <a:defRPr/>
            </a:pPr>
            <a:r>
              <a:rPr lang="en-US" dirty="0">
                <a:ea typeface="+mn-ea"/>
                <a:cs typeface="+mn-cs"/>
              </a:rPr>
              <a:t>Lecture 11</a:t>
            </a:r>
          </a:p>
          <a:p>
            <a:pPr eaLnBrk="1" fontAlgn="auto" hangingPunct="1">
              <a:spcAft>
                <a:spcPts val="0"/>
              </a:spcAft>
              <a:defRPr/>
            </a:pPr>
            <a:r>
              <a:rPr lang="en-US" dirty="0">
                <a:ea typeface="+mn-ea"/>
                <a:cs typeface="+mn-cs"/>
              </a:rPr>
              <a:t>2-12-2020</a:t>
            </a:r>
          </a:p>
          <a:p>
            <a:pPr eaLnBrk="1" fontAlgn="auto" hangingPunct="1">
              <a:spcAft>
                <a:spcPts val="0"/>
              </a:spcAft>
              <a:defRPr/>
            </a:pPr>
            <a:endParaRPr lang="en-US" dirty="0">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312D4AE5-B44E-2447-9E07-66A055496124}"/>
              </a:ext>
            </a:extLst>
          </p:cNvPr>
          <p:cNvSpPr>
            <a:spLocks noGrp="1"/>
          </p:cNvSpPr>
          <p:nvPr>
            <p:ph type="title"/>
          </p:nvPr>
        </p:nvSpPr>
        <p:spPr/>
        <p:txBody>
          <a:bodyPr/>
          <a:lstStyle/>
          <a:p>
            <a:r>
              <a:rPr lang="en-US" altLang="en-US"/>
              <a:t>Figure 3-10</a:t>
            </a:r>
          </a:p>
        </p:txBody>
      </p:sp>
      <p:sp>
        <p:nvSpPr>
          <p:cNvPr id="3" name="Content Placeholder 2">
            <a:extLst>
              <a:ext uri="{FF2B5EF4-FFF2-40B4-BE49-F238E27FC236}">
                <a16:creationId xmlns:a16="http://schemas.microsoft.com/office/drawing/2014/main" id="{C537187A-A594-2F4F-8464-7DE6CC985B22}"/>
              </a:ext>
            </a:extLst>
          </p:cNvPr>
          <p:cNvSpPr>
            <a:spLocks noGrp="1"/>
          </p:cNvSpPr>
          <p:nvPr>
            <p:ph idx="1"/>
          </p:nvPr>
        </p:nvSpPr>
        <p:spPr/>
        <p:txBody>
          <a:bodyPr>
            <a:normAutofit/>
          </a:bodyPr>
          <a:lstStyle/>
          <a:p>
            <a:pPr>
              <a:defRPr/>
            </a:pPr>
            <a:r>
              <a:rPr lang="en-US" dirty="0">
                <a:ea typeface="ＭＳ Ｐゴシック" panose="020B0600070205080204" pitchFamily="34" charset="-128"/>
              </a:rPr>
              <a:t>Metastatic tumors show enhanced ability to metastasize.  The tumors that grow at a secondary site, have the characteristics to metastasize already.</a:t>
            </a:r>
          </a:p>
          <a:p>
            <a:pPr>
              <a:defRPr/>
            </a:pPr>
            <a:endParaRPr lang="en-US" dirty="0">
              <a:ea typeface="ＭＳ Ｐゴシック" panose="020B0600070205080204" pitchFamily="34" charset="-128"/>
            </a:endParaRPr>
          </a:p>
          <a:p>
            <a:pPr>
              <a:defRPr/>
            </a:pPr>
            <a:r>
              <a:rPr lang="en-US" dirty="0">
                <a:ea typeface="ＭＳ Ｐゴシック" panose="020B0600070205080204" pitchFamily="34" charset="-128"/>
              </a:rPr>
              <a:t>Similar to tumor stem cells, which give rise to new tumor cells, metastatic cells give rise to metastasis-ready cells. </a:t>
            </a:r>
          </a:p>
          <a:p>
            <a:pPr>
              <a:defRPr/>
            </a:pPr>
            <a:endParaRPr lang="en-US" dirty="0">
              <a:ea typeface="ＭＳ Ｐゴシック" panose="020B0600070205080204" pitchFamily="34" charset="-128"/>
            </a:endParaRPr>
          </a:p>
          <a:p>
            <a:pPr marL="0" indent="0">
              <a:buFont typeface="Arial" panose="020B0604020202020204" pitchFamily="34" charset="0"/>
              <a:buNone/>
              <a:defRPr/>
            </a:pPr>
            <a:endParaRPr lang="en-US" dirty="0">
              <a:ea typeface="ＭＳ Ｐゴシック" panose="020B0600070205080204" pitchFamily="34" charset="-128"/>
            </a:endParaRPr>
          </a:p>
        </p:txBody>
      </p:sp>
    </p:spTree>
    <p:extLst>
      <p:ext uri="{BB962C8B-B14F-4D97-AF65-F5344CB8AC3E}">
        <p14:creationId xmlns:p14="http://schemas.microsoft.com/office/powerpoint/2010/main" val="419559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5D46C0F8-C720-C840-A7B7-ADE5A36D43D2}"/>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6D7BF6A7-253C-5641-A3D9-587B58F0217D}"/>
              </a:ext>
            </a:extLst>
          </p:cNvPr>
          <p:cNvSpPr>
            <a:spLocks noGrp="1"/>
          </p:cNvSpPr>
          <p:nvPr>
            <p:ph idx="1"/>
          </p:nvPr>
        </p:nvSpPr>
        <p:spPr/>
        <p:txBody>
          <a:bodyPr>
            <a:normAutofit fontScale="92500" lnSpcReduction="10000"/>
          </a:bodyPr>
          <a:lstStyle/>
          <a:p>
            <a:pPr>
              <a:defRPr/>
            </a:pPr>
            <a:r>
              <a:rPr lang="en-US" dirty="0">
                <a:ea typeface="ＭＳ Ｐゴシック" panose="020B0600070205080204" pitchFamily="34" charset="-128"/>
              </a:rPr>
              <a:t>Scientists have built careers on the study of metastasis.  Like angiogenesis, the control of metastasis is an ideal approach to “curing cancer”.</a:t>
            </a:r>
          </a:p>
          <a:p>
            <a:pPr>
              <a:defRPr/>
            </a:pPr>
            <a:r>
              <a:rPr lang="en-US" dirty="0">
                <a:ea typeface="ＭＳ Ｐゴシック" panose="020B0600070205080204" pitchFamily="34" charset="-128"/>
              </a:rPr>
              <a:t>IMPORTANT CONCEPT</a:t>
            </a:r>
          </a:p>
          <a:p>
            <a:pPr lvl="1">
              <a:defRPr/>
            </a:pPr>
            <a:r>
              <a:rPr lang="en-US" dirty="0">
                <a:ea typeface="ＭＳ Ｐゴシック" panose="020B0600070205080204" pitchFamily="34" charset="-128"/>
              </a:rPr>
              <a:t>Without metastasis, cancer is not life threatening, in most cases.</a:t>
            </a:r>
          </a:p>
          <a:p>
            <a:pPr lvl="1">
              <a:defRPr/>
            </a:pPr>
            <a:r>
              <a:rPr lang="en-US" dirty="0">
                <a:ea typeface="ＭＳ Ｐゴシック" panose="020B0600070205080204" pitchFamily="34" charset="-128"/>
              </a:rPr>
              <a:t>Metastasis is not specific to any one type of cancer.</a:t>
            </a:r>
          </a:p>
          <a:p>
            <a:pPr lvl="1">
              <a:defRPr/>
            </a:pPr>
            <a:r>
              <a:rPr lang="en-US" dirty="0">
                <a:ea typeface="ＭＳ Ｐゴシック" panose="020B0600070205080204" pitchFamily="34" charset="-128"/>
              </a:rPr>
              <a:t>Targeting metastasis does not require killing every single cancer cell</a:t>
            </a:r>
          </a:p>
        </p:txBody>
      </p:sp>
    </p:spTree>
    <p:extLst>
      <p:ext uri="{BB962C8B-B14F-4D97-AF65-F5344CB8AC3E}">
        <p14:creationId xmlns:p14="http://schemas.microsoft.com/office/powerpoint/2010/main" val="1131781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B4621-576F-2E48-AA7F-6E086E2210E2}"/>
              </a:ext>
            </a:extLst>
          </p:cNvPr>
          <p:cNvSpPr>
            <a:spLocks noGrp="1"/>
          </p:cNvSpPr>
          <p:nvPr>
            <p:ph type="title"/>
          </p:nvPr>
        </p:nvSpPr>
        <p:spPr/>
        <p:txBody>
          <a:bodyPr>
            <a:normAutofit fontScale="90000"/>
          </a:bodyPr>
          <a:lstStyle/>
          <a:p>
            <a:pPr>
              <a:defRPr/>
            </a:pPr>
            <a:r>
              <a:rPr lang="en-US" sz="3600" dirty="0">
                <a:ea typeface="ＭＳ Ｐゴシック" panose="020B0600070205080204" pitchFamily="34" charset="-128"/>
              </a:rPr>
              <a:t>First “Anti-metastasis” approach focused in </a:t>
            </a:r>
            <a:r>
              <a:rPr lang="en-US" sz="3600" b="1" dirty="0">
                <a:ea typeface="ＭＳ Ｐゴシック" panose="020B0600070205080204" pitchFamily="34" charset="-128"/>
              </a:rPr>
              <a:t>MMP inhibitors</a:t>
            </a:r>
            <a:br>
              <a:rPr lang="en-US" sz="3600" dirty="0">
                <a:ea typeface="ＭＳ Ｐゴシック" panose="020B0600070205080204" pitchFamily="34" charset="-128"/>
              </a:rPr>
            </a:br>
            <a:endParaRPr lang="en-US" sz="3600" dirty="0">
              <a:ea typeface="ＭＳ Ｐゴシック" panose="020B0600070205080204" pitchFamily="34" charset="-128"/>
            </a:endParaRPr>
          </a:p>
        </p:txBody>
      </p:sp>
      <p:sp>
        <p:nvSpPr>
          <p:cNvPr id="25602" name="Content Placeholder 2">
            <a:extLst>
              <a:ext uri="{FF2B5EF4-FFF2-40B4-BE49-F238E27FC236}">
                <a16:creationId xmlns:a16="http://schemas.microsoft.com/office/drawing/2014/main" id="{4E7D6A97-9171-3D4A-8FE5-8BA090CD8F8F}"/>
              </a:ext>
            </a:extLst>
          </p:cNvPr>
          <p:cNvSpPr>
            <a:spLocks noGrp="1"/>
          </p:cNvSpPr>
          <p:nvPr>
            <p:ph idx="1"/>
          </p:nvPr>
        </p:nvSpPr>
        <p:spPr/>
        <p:txBody>
          <a:bodyPr/>
          <a:lstStyle/>
          <a:p>
            <a:r>
              <a:rPr lang="en-US" altLang="en-US"/>
              <a:t>There is a more general interest in MMPs in other diseases.</a:t>
            </a:r>
          </a:p>
          <a:p>
            <a:endParaRPr lang="en-US" altLang="en-US"/>
          </a:p>
          <a:p>
            <a:r>
              <a:rPr lang="en-US" altLang="en-US"/>
              <a:t>(Some other diseases are the result of MMP overexpression)</a:t>
            </a:r>
          </a:p>
        </p:txBody>
      </p:sp>
    </p:spTree>
    <p:extLst>
      <p:ext uri="{BB962C8B-B14F-4D97-AF65-F5344CB8AC3E}">
        <p14:creationId xmlns:p14="http://schemas.microsoft.com/office/powerpoint/2010/main" val="540833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5" name="Object 67">
            <a:extLst>
              <a:ext uri="{FF2B5EF4-FFF2-40B4-BE49-F238E27FC236}">
                <a16:creationId xmlns:a16="http://schemas.microsoft.com/office/drawing/2014/main" id="{EA760F83-E687-2141-BE04-D1B703D45C48}"/>
              </a:ext>
            </a:extLst>
          </p:cNvPr>
          <p:cNvGraphicFramePr>
            <a:graphicFrameLocks noChangeAspect="1"/>
          </p:cNvGraphicFramePr>
          <p:nvPr/>
        </p:nvGraphicFramePr>
        <p:xfrm>
          <a:off x="312738" y="965200"/>
          <a:ext cx="8520112" cy="4927600"/>
        </p:xfrm>
        <a:graphic>
          <a:graphicData uri="http://schemas.openxmlformats.org/presentationml/2006/ole">
            <mc:AlternateContent xmlns:mc="http://schemas.openxmlformats.org/markup-compatibility/2006">
              <mc:Choice xmlns:v="urn:schemas-microsoft-com:vml" Requires="v">
                <p:oleObj spid="_x0000_s26626" name="Image" r:id="rId3" imgW="4260850" imgH="2463800" progId="Photoshop.Image.7">
                  <p:embed/>
                </p:oleObj>
              </mc:Choice>
              <mc:Fallback>
                <p:oleObj name="Image" r:id="rId3" imgW="4260850" imgH="2463800" progId="Photoshop.Image.7">
                  <p:embed/>
                  <p:pic>
                    <p:nvPicPr>
                      <p:cNvPr id="26625" name="Object 67">
                        <a:extLst>
                          <a:ext uri="{FF2B5EF4-FFF2-40B4-BE49-F238E27FC236}">
                            <a16:creationId xmlns:a16="http://schemas.microsoft.com/office/drawing/2014/main" id="{EA760F83-E687-2141-BE04-D1B703D45C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738" y="965200"/>
                        <a:ext cx="8520112"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68854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E6ACE38C-6830-0E43-BE39-DAD048F1B180}"/>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2CD8841A-2793-4A4F-8667-23D1E88EE42F}"/>
              </a:ext>
            </a:extLst>
          </p:cNvPr>
          <p:cNvSpPr>
            <a:spLocks noGrp="1"/>
          </p:cNvSpPr>
          <p:nvPr>
            <p:ph idx="1"/>
          </p:nvPr>
        </p:nvSpPr>
        <p:spPr/>
        <p:txBody>
          <a:bodyPr/>
          <a:lstStyle/>
          <a:p>
            <a:pPr>
              <a:defRPr/>
            </a:pPr>
            <a:r>
              <a:rPr lang="en-US" dirty="0">
                <a:ea typeface="ＭＳ Ｐゴシック" panose="020B0600070205080204" pitchFamily="34" charset="-128"/>
              </a:rPr>
              <a:t>Unfortunately, MMP inhibitors, like angiogenesis inhibitors have not been very successful in human cancer treatment.</a:t>
            </a:r>
          </a:p>
          <a:p>
            <a:pPr marL="0" indent="0">
              <a:buFont typeface="Arial" panose="020B0604020202020204" pitchFamily="34" charset="0"/>
              <a:buNone/>
              <a:defRPr/>
            </a:pPr>
            <a:endParaRPr lang="en-US" dirty="0">
              <a:ea typeface="ＭＳ Ｐゴシック" panose="020B0600070205080204" pitchFamily="34" charset="-128"/>
            </a:endParaRPr>
          </a:p>
        </p:txBody>
      </p:sp>
    </p:spTree>
    <p:extLst>
      <p:ext uri="{BB962C8B-B14F-4D97-AF65-F5344CB8AC3E}">
        <p14:creationId xmlns:p14="http://schemas.microsoft.com/office/powerpoint/2010/main" val="314274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E789-D0B9-3440-97B8-2601469C20CB}"/>
              </a:ext>
            </a:extLst>
          </p:cNvPr>
          <p:cNvSpPr>
            <a:spLocks noGrp="1"/>
          </p:cNvSpPr>
          <p:nvPr>
            <p:ph type="title"/>
          </p:nvPr>
        </p:nvSpPr>
        <p:spPr/>
        <p:txBody>
          <a:bodyPr>
            <a:normAutofit fontScale="90000"/>
          </a:bodyPr>
          <a:lstStyle/>
          <a:p>
            <a:pPr>
              <a:defRPr/>
            </a:pPr>
            <a:r>
              <a:rPr lang="en-US" dirty="0">
                <a:ea typeface="ＭＳ Ｐゴシック" panose="020B0600070205080204" pitchFamily="34" charset="-128"/>
              </a:rPr>
              <a:t>Genetics of metastasis</a:t>
            </a:r>
            <a:br>
              <a:rPr lang="en-US" dirty="0">
                <a:ea typeface="ＭＳ Ｐゴシック" panose="020B0600070205080204" pitchFamily="34" charset="-128"/>
              </a:rPr>
            </a:br>
            <a:endParaRPr lang="en-US" dirty="0">
              <a:ea typeface="ＭＳ Ｐゴシック" panose="020B0600070205080204" pitchFamily="34" charset="-128"/>
            </a:endParaRPr>
          </a:p>
        </p:txBody>
      </p:sp>
      <p:sp>
        <p:nvSpPr>
          <p:cNvPr id="28674" name="Content Placeholder 2">
            <a:extLst>
              <a:ext uri="{FF2B5EF4-FFF2-40B4-BE49-F238E27FC236}">
                <a16:creationId xmlns:a16="http://schemas.microsoft.com/office/drawing/2014/main" id="{E3266A4C-3B48-834E-953C-DAE33541DD3A}"/>
              </a:ext>
            </a:extLst>
          </p:cNvPr>
          <p:cNvSpPr>
            <a:spLocks noGrp="1"/>
          </p:cNvSpPr>
          <p:nvPr>
            <p:ph idx="1"/>
          </p:nvPr>
        </p:nvSpPr>
        <p:spPr/>
        <p:txBody>
          <a:bodyPr/>
          <a:lstStyle/>
          <a:p>
            <a:r>
              <a:rPr lang="en-US" altLang="en-US"/>
              <a:t>A small number of genes have been identified which seem to encode proteins that suppress metastasis.</a:t>
            </a:r>
          </a:p>
          <a:p>
            <a:pPr lvl="1"/>
            <a:r>
              <a:rPr lang="en-US" altLang="en-US"/>
              <a:t>CAD1—encodes E cadherin—keeps cells together</a:t>
            </a:r>
          </a:p>
          <a:p>
            <a:pPr lvl="1"/>
            <a:r>
              <a:rPr lang="en-US" altLang="en-US"/>
              <a:t>KiSS1, KAI1, BRMS1 MKK4, NM23</a:t>
            </a:r>
          </a:p>
          <a:p>
            <a:pPr lvl="2"/>
            <a:r>
              <a:rPr lang="en-US" altLang="en-US"/>
              <a:t>Most are involved in cell-cell adhesion or in cell motility.</a:t>
            </a:r>
          </a:p>
          <a:p>
            <a:pPr lvl="1"/>
            <a:endParaRPr lang="en-US" altLang="en-US"/>
          </a:p>
        </p:txBody>
      </p:sp>
    </p:spTree>
    <p:extLst>
      <p:ext uri="{BB962C8B-B14F-4D97-AF65-F5344CB8AC3E}">
        <p14:creationId xmlns:p14="http://schemas.microsoft.com/office/powerpoint/2010/main" val="1117433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D7C79EE9-93AF-7F48-BC52-640E1FB6DDB0}"/>
              </a:ext>
            </a:extLst>
          </p:cNvPr>
          <p:cNvSpPr>
            <a:spLocks noGrp="1"/>
          </p:cNvSpPr>
          <p:nvPr>
            <p:ph type="title"/>
          </p:nvPr>
        </p:nvSpPr>
        <p:spPr/>
        <p:txBody>
          <a:bodyPr/>
          <a:lstStyle/>
          <a:p>
            <a:endParaRPr lang="en-US" altLang="en-US"/>
          </a:p>
        </p:txBody>
      </p:sp>
      <p:sp>
        <p:nvSpPr>
          <p:cNvPr id="29698" name="Content Placeholder 2">
            <a:extLst>
              <a:ext uri="{FF2B5EF4-FFF2-40B4-BE49-F238E27FC236}">
                <a16:creationId xmlns:a16="http://schemas.microsoft.com/office/drawing/2014/main" id="{1C818522-FC32-8B4B-B3EE-B959ABF2EDAF}"/>
              </a:ext>
            </a:extLst>
          </p:cNvPr>
          <p:cNvSpPr>
            <a:spLocks noGrp="1"/>
          </p:cNvSpPr>
          <p:nvPr>
            <p:ph idx="1"/>
          </p:nvPr>
        </p:nvSpPr>
        <p:spPr/>
        <p:txBody>
          <a:bodyPr/>
          <a:lstStyle/>
          <a:p>
            <a:r>
              <a:rPr lang="en-US" altLang="en-US"/>
              <a:t>Not surprising, genes involved in some aspects of embryonic development, behave as metastasis promoters.</a:t>
            </a:r>
          </a:p>
          <a:p>
            <a:pPr lvl="1"/>
            <a:r>
              <a:rPr lang="en-US" altLang="en-US"/>
              <a:t>The shaping of an organism involves a fair amount of cell movement.  A gene called </a:t>
            </a:r>
            <a:r>
              <a:rPr lang="en-US" altLang="en-US" i="1"/>
              <a:t>Twist</a:t>
            </a:r>
            <a:r>
              <a:rPr lang="en-US" altLang="en-US"/>
              <a:t>, highly active in embryonic development, but not so in adults, seems to be reactivated in cancer cells.</a:t>
            </a:r>
          </a:p>
        </p:txBody>
      </p:sp>
    </p:spTree>
    <p:extLst>
      <p:ext uri="{BB962C8B-B14F-4D97-AF65-F5344CB8AC3E}">
        <p14:creationId xmlns:p14="http://schemas.microsoft.com/office/powerpoint/2010/main" val="3704193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91950039-52EC-8445-9BE7-AD1276AB2CD0}"/>
              </a:ext>
            </a:extLst>
          </p:cNvPr>
          <p:cNvSpPr>
            <a:spLocks noGrp="1"/>
          </p:cNvSpPr>
          <p:nvPr>
            <p:ph type="title"/>
          </p:nvPr>
        </p:nvSpPr>
        <p:spPr/>
        <p:txBody>
          <a:bodyPr/>
          <a:lstStyle/>
          <a:p>
            <a:r>
              <a:rPr lang="en-US" altLang="en-US"/>
              <a:t>Onward!</a:t>
            </a:r>
          </a:p>
        </p:txBody>
      </p:sp>
      <p:sp>
        <p:nvSpPr>
          <p:cNvPr id="30722" name="Rectangle 3">
            <a:extLst>
              <a:ext uri="{FF2B5EF4-FFF2-40B4-BE49-F238E27FC236}">
                <a16:creationId xmlns:a16="http://schemas.microsoft.com/office/drawing/2014/main" id="{049AD435-B4A2-F348-B110-F99AFBFB64F8}"/>
              </a:ext>
            </a:extLst>
          </p:cNvPr>
          <p:cNvSpPr>
            <a:spLocks noGrp="1"/>
          </p:cNvSpPr>
          <p:nvPr>
            <p:ph type="body" idx="1"/>
          </p:nvPr>
        </p:nvSpPr>
        <p:spPr/>
        <p:txBody>
          <a:bodyPr/>
          <a:lstStyle/>
          <a:p>
            <a:r>
              <a:rPr lang="en-US" altLang="en-US"/>
              <a:t>Chapters 1,2,3 really lay out the details of cancer cells and key events in tumor progression.</a:t>
            </a:r>
          </a:p>
          <a:p>
            <a:endParaRPr lang="en-US" altLang="en-US"/>
          </a:p>
          <a:p>
            <a:r>
              <a:rPr lang="en-US" altLang="en-US"/>
              <a:t>The underlying explanation for the changes in cell growth and behavior is, of course, acquisition of multiple, successive gene changes.</a:t>
            </a:r>
          </a:p>
        </p:txBody>
      </p:sp>
    </p:spTree>
    <p:extLst>
      <p:ext uri="{BB962C8B-B14F-4D97-AF65-F5344CB8AC3E}">
        <p14:creationId xmlns:p14="http://schemas.microsoft.com/office/powerpoint/2010/main" val="35069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84AB3D78-EFA4-6645-B0E4-AA67660B72EC}"/>
              </a:ext>
            </a:extLst>
          </p:cNvPr>
          <p:cNvSpPr>
            <a:spLocks noGrp="1"/>
          </p:cNvSpPr>
          <p:nvPr>
            <p:ph type="title"/>
          </p:nvPr>
        </p:nvSpPr>
        <p:spPr/>
        <p:txBody>
          <a:bodyPr/>
          <a:lstStyle/>
          <a:p>
            <a:endParaRPr lang="en-US" altLang="en-US"/>
          </a:p>
        </p:txBody>
      </p:sp>
      <p:sp>
        <p:nvSpPr>
          <p:cNvPr id="31746" name="Content Placeholder 2">
            <a:extLst>
              <a:ext uri="{FF2B5EF4-FFF2-40B4-BE49-F238E27FC236}">
                <a16:creationId xmlns:a16="http://schemas.microsoft.com/office/drawing/2014/main" id="{8235246C-624C-A44C-816F-5B83A455FF11}"/>
              </a:ext>
            </a:extLst>
          </p:cNvPr>
          <p:cNvSpPr>
            <a:spLocks noGrp="1"/>
          </p:cNvSpPr>
          <p:nvPr>
            <p:ph idx="1"/>
          </p:nvPr>
        </p:nvSpPr>
        <p:spPr/>
        <p:txBody>
          <a:bodyPr/>
          <a:lstStyle/>
          <a:p>
            <a:r>
              <a:rPr lang="en-US" altLang="en-US"/>
              <a:t>We will slip to the back of your text and look more closely at the genes involved in control of cell division and survival.</a:t>
            </a:r>
          </a:p>
          <a:p>
            <a:pPr lvl="1"/>
            <a:r>
              <a:rPr lang="en-US" altLang="en-US"/>
              <a:t>2 main categories:  </a:t>
            </a:r>
          </a:p>
          <a:p>
            <a:pPr lvl="2"/>
            <a:r>
              <a:rPr lang="en-US" altLang="en-US" sz="2800" b="1"/>
              <a:t>oncogenes </a:t>
            </a:r>
            <a:r>
              <a:rPr lang="en-US" altLang="en-US" sz="2800"/>
              <a:t>and </a:t>
            </a:r>
            <a:r>
              <a:rPr lang="en-US" altLang="en-US" sz="2800" b="1"/>
              <a:t>tumor suppressor genes</a:t>
            </a:r>
          </a:p>
        </p:txBody>
      </p:sp>
    </p:spTree>
    <p:extLst>
      <p:ext uri="{BB962C8B-B14F-4D97-AF65-F5344CB8AC3E}">
        <p14:creationId xmlns:p14="http://schemas.microsoft.com/office/powerpoint/2010/main" val="3671629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A5F04523-C8A4-7940-871B-AC19AB839539}"/>
              </a:ext>
            </a:extLst>
          </p:cNvPr>
          <p:cNvSpPr>
            <a:spLocks noGrp="1"/>
          </p:cNvSpPr>
          <p:nvPr>
            <p:ph type="title"/>
          </p:nvPr>
        </p:nvSpPr>
        <p:spPr/>
        <p:txBody>
          <a:bodyPr/>
          <a:lstStyle/>
          <a:p>
            <a:r>
              <a:rPr lang="en-US" altLang="en-US"/>
              <a:t>Chapter 9--Oncogenes</a:t>
            </a:r>
          </a:p>
        </p:txBody>
      </p:sp>
      <p:sp>
        <p:nvSpPr>
          <p:cNvPr id="32770" name="Content Placeholder 2">
            <a:extLst>
              <a:ext uri="{FF2B5EF4-FFF2-40B4-BE49-F238E27FC236}">
                <a16:creationId xmlns:a16="http://schemas.microsoft.com/office/drawing/2014/main" id="{8D609690-9617-7F47-9ACE-B90F5327183B}"/>
              </a:ext>
            </a:extLst>
          </p:cNvPr>
          <p:cNvSpPr>
            <a:spLocks noGrp="1"/>
          </p:cNvSpPr>
          <p:nvPr>
            <p:ph idx="1"/>
          </p:nvPr>
        </p:nvSpPr>
        <p:spPr>
          <a:xfrm>
            <a:off x="457200" y="1600200"/>
            <a:ext cx="8229600" cy="5105400"/>
          </a:xfrm>
        </p:spPr>
        <p:txBody>
          <a:bodyPr/>
          <a:lstStyle/>
          <a:p>
            <a:r>
              <a:rPr lang="en-US" altLang="en-US"/>
              <a:t>Recall---any “cancer gene” is really a mutant allele of a normal cellular gene.</a:t>
            </a:r>
          </a:p>
          <a:p>
            <a:endParaRPr lang="en-US" altLang="en-US"/>
          </a:p>
          <a:p>
            <a:r>
              <a:rPr lang="en-US" altLang="en-US"/>
              <a:t>In this sense, cancer is </a:t>
            </a:r>
            <a:r>
              <a:rPr lang="en-US" altLang="en-US" i="1"/>
              <a:t>not</a:t>
            </a:r>
            <a:r>
              <a:rPr lang="en-US" altLang="en-US"/>
              <a:t> like a viral infection, where someone with cancer has acquired something which is completely absent from someone without cancer.</a:t>
            </a:r>
            <a:r>
              <a:rPr lang="en-US" altLang="en-US" b="1"/>
              <a:t>*</a:t>
            </a:r>
            <a:r>
              <a:rPr lang="en-US" altLang="en-US"/>
              <a:t> </a:t>
            </a:r>
          </a:p>
          <a:p>
            <a:pPr lvl="1">
              <a:buFont typeface="Arial" panose="020B0604020202020204" pitchFamily="34" charset="0"/>
              <a:buNone/>
            </a:pPr>
            <a:r>
              <a:rPr lang="en-US" altLang="en-US" b="1"/>
              <a:t>*</a:t>
            </a:r>
            <a:r>
              <a:rPr lang="en-US" altLang="en-US" i="1"/>
              <a:t>There are only a few exceptions in humans, in which a virus brings into a human cell, a gene which transforms that cell from normal to cancer.</a:t>
            </a:r>
          </a:p>
        </p:txBody>
      </p:sp>
    </p:spTree>
    <p:extLst>
      <p:ext uri="{BB962C8B-B14F-4D97-AF65-F5344CB8AC3E}">
        <p14:creationId xmlns:p14="http://schemas.microsoft.com/office/powerpoint/2010/main" val="2682050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EBB7F6A6-8BF0-734F-8A40-768361279434}"/>
              </a:ext>
            </a:extLst>
          </p:cNvPr>
          <p:cNvSpPr>
            <a:spLocks noGrp="1"/>
          </p:cNvSpPr>
          <p:nvPr>
            <p:ph type="title"/>
          </p:nvPr>
        </p:nvSpPr>
        <p:spPr/>
        <p:txBody>
          <a:bodyPr/>
          <a:lstStyle/>
          <a:p>
            <a:r>
              <a:rPr lang="en-US" altLang="en-US">
                <a:ea typeface="ＭＳ Ｐゴシック" panose="020B0600070205080204" pitchFamily="34" charset="-128"/>
              </a:rPr>
              <a:t>Field trip! </a:t>
            </a:r>
          </a:p>
        </p:txBody>
      </p:sp>
      <p:sp>
        <p:nvSpPr>
          <p:cNvPr id="3" name="Content Placeholder 2">
            <a:extLst>
              <a:ext uri="{FF2B5EF4-FFF2-40B4-BE49-F238E27FC236}">
                <a16:creationId xmlns:a16="http://schemas.microsoft.com/office/drawing/2014/main" id="{B90B77D9-7145-E344-AFC2-DE8478FD3D61}"/>
              </a:ext>
            </a:extLst>
          </p:cNvPr>
          <p:cNvSpPr>
            <a:spLocks noGrp="1"/>
          </p:cNvSpPr>
          <p:nvPr>
            <p:ph idx="1"/>
          </p:nvPr>
        </p:nvSpPr>
        <p:spPr>
          <a:xfrm>
            <a:off x="228599" y="1066800"/>
            <a:ext cx="8436429" cy="5516562"/>
          </a:xfrm>
        </p:spPr>
        <p:txBody>
          <a:bodyPr/>
          <a:lstStyle/>
          <a:p>
            <a:pPr>
              <a:defRPr/>
            </a:pPr>
            <a:r>
              <a:rPr lang="en-US" dirty="0"/>
              <a:t>I have arranged to visit Dr. </a:t>
            </a:r>
            <a:r>
              <a:rPr lang="en-US" dirty="0" err="1"/>
              <a:t>Badie</a:t>
            </a:r>
            <a:r>
              <a:rPr lang="en-US" dirty="0"/>
              <a:t> </a:t>
            </a:r>
            <a:r>
              <a:rPr lang="en-US" dirty="0" err="1"/>
              <a:t>Alakech</a:t>
            </a:r>
            <a:r>
              <a:rPr lang="en-US" dirty="0"/>
              <a:t>—a pathologist at Trinity Hospital.  </a:t>
            </a:r>
          </a:p>
          <a:p>
            <a:pPr marL="457200" lvl="1" indent="0">
              <a:buNone/>
              <a:defRPr/>
            </a:pPr>
            <a:r>
              <a:rPr lang="en-US" dirty="0">
                <a:highlight>
                  <a:srgbClr val="FFFF00"/>
                </a:highlight>
              </a:rPr>
              <a:t>February 19</a:t>
            </a:r>
            <a:r>
              <a:rPr lang="en-US" baseline="30000" dirty="0">
                <a:highlight>
                  <a:srgbClr val="FFFF00"/>
                </a:highlight>
              </a:rPr>
              <a:t>th</a:t>
            </a:r>
          </a:p>
          <a:p>
            <a:pPr marL="457200" lvl="1" indent="0">
              <a:buNone/>
              <a:defRPr/>
            </a:pPr>
            <a:r>
              <a:rPr lang="en-US" dirty="0"/>
              <a:t>Plan to arrive by 11 am and stay until at least 11:50. </a:t>
            </a:r>
          </a:p>
          <a:p>
            <a:pPr marL="457200" lvl="1" indent="0">
              <a:buNone/>
              <a:defRPr/>
            </a:pPr>
            <a:r>
              <a:rPr lang="en-US" dirty="0">
                <a:highlight>
                  <a:srgbClr val="FFFF00"/>
                </a:highlight>
              </a:rPr>
              <a:t>Let’s meet in the lobby area of the ER at Trinity Hospital.  </a:t>
            </a:r>
          </a:p>
          <a:p>
            <a:pPr marL="457200" lvl="1" indent="0">
              <a:buNone/>
              <a:defRPr/>
            </a:pPr>
            <a:r>
              <a:rPr lang="en-US" dirty="0">
                <a:highlight>
                  <a:srgbClr val="FFFF00"/>
                </a:highlight>
              </a:rPr>
              <a:t>Students who need a ride---meet at my office at 10:45</a:t>
            </a:r>
          </a:p>
          <a:p>
            <a:pPr marL="457200" lvl="1" indent="0">
              <a:buNone/>
              <a:defRPr/>
            </a:pPr>
            <a:endParaRPr lang="en-US" dirty="0"/>
          </a:p>
          <a:p>
            <a:pPr marL="457200" lvl="1" indent="0">
              <a:buNone/>
              <a:defRPr/>
            </a:pPr>
            <a:r>
              <a:rPr lang="en-US" dirty="0"/>
              <a:t>Review/google/think about histology, pathology, immunohistochemistry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566D0997-4DE4-6F4C-B7E0-563E7AB78EB8}"/>
              </a:ext>
            </a:extLst>
          </p:cNvPr>
          <p:cNvSpPr>
            <a:spLocks noGrp="1"/>
          </p:cNvSpPr>
          <p:nvPr>
            <p:ph type="title"/>
          </p:nvPr>
        </p:nvSpPr>
        <p:spPr/>
        <p:txBody>
          <a:bodyPr/>
          <a:lstStyle/>
          <a:p>
            <a:r>
              <a:rPr lang="en-US" altLang="en-US" dirty="0"/>
              <a:t>Some human cancers with a </a:t>
            </a:r>
            <a:r>
              <a:rPr lang="en-US" altLang="en-US" b="1" i="1" dirty="0"/>
              <a:t>link</a:t>
            </a:r>
            <a:r>
              <a:rPr lang="en-US" altLang="en-US" dirty="0"/>
              <a:t> to acquired viral infection</a:t>
            </a:r>
          </a:p>
        </p:txBody>
      </p:sp>
      <p:sp>
        <p:nvSpPr>
          <p:cNvPr id="34818" name="Content Placeholder 2">
            <a:extLst>
              <a:ext uri="{FF2B5EF4-FFF2-40B4-BE49-F238E27FC236}">
                <a16:creationId xmlns:a16="http://schemas.microsoft.com/office/drawing/2014/main" id="{3D42709B-71D8-A244-90A3-F385510BB325}"/>
              </a:ext>
            </a:extLst>
          </p:cNvPr>
          <p:cNvSpPr>
            <a:spLocks noGrp="1"/>
          </p:cNvSpPr>
          <p:nvPr>
            <p:ph idx="1"/>
          </p:nvPr>
        </p:nvSpPr>
        <p:spPr>
          <a:xfrm>
            <a:off x="457200" y="1600200"/>
            <a:ext cx="8077200" cy="5334000"/>
          </a:xfrm>
        </p:spPr>
        <p:txBody>
          <a:bodyPr/>
          <a:lstStyle/>
          <a:p>
            <a:r>
              <a:rPr lang="en-US" altLang="en-US"/>
              <a:t>Cervical cancer---Human Papilloma virus (specific genetic strains—16, 18)</a:t>
            </a:r>
          </a:p>
          <a:p>
            <a:r>
              <a:rPr lang="en-US" altLang="en-US"/>
              <a:t>Hodgkin Lymphoma, Burkitt’s lymphoma--Epstein Bar virus</a:t>
            </a:r>
          </a:p>
          <a:p>
            <a:r>
              <a:rPr lang="en-US" altLang="en-US"/>
              <a:t>Adult T-cell leukemia (some types)---Human T-lymphotrophic virus (HTLV)</a:t>
            </a:r>
          </a:p>
          <a:p>
            <a:endParaRPr lang="en-US" altLang="en-US"/>
          </a:p>
          <a:p>
            <a:r>
              <a:rPr lang="en-US" altLang="en-US"/>
              <a:t>*These rare pathogen-related human cancers still arise by the common mechanism of cell cycle dysregulation.</a:t>
            </a:r>
          </a:p>
          <a:p>
            <a:endParaRPr lang="en-US" altLang="en-US"/>
          </a:p>
          <a:p>
            <a:endParaRPr lang="en-US" altLang="en-US"/>
          </a:p>
          <a:p>
            <a:endParaRPr lang="en-US" altLang="en-US"/>
          </a:p>
        </p:txBody>
      </p:sp>
    </p:spTree>
    <p:extLst>
      <p:ext uri="{BB962C8B-B14F-4D97-AF65-F5344CB8AC3E}">
        <p14:creationId xmlns:p14="http://schemas.microsoft.com/office/powerpoint/2010/main" val="4153460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a:extLst>
              <a:ext uri="{FF2B5EF4-FFF2-40B4-BE49-F238E27FC236}">
                <a16:creationId xmlns:a16="http://schemas.microsoft.com/office/drawing/2014/main" id="{B42A47E4-4D72-284E-B6CC-1C47C48896E8}"/>
              </a:ext>
            </a:extLst>
          </p:cNvPr>
          <p:cNvSpPr>
            <a:spLocks noGrp="1"/>
          </p:cNvSpPr>
          <p:nvPr>
            <p:ph type="title"/>
          </p:nvPr>
        </p:nvSpPr>
        <p:spPr/>
        <p:txBody>
          <a:bodyPr/>
          <a:lstStyle/>
          <a:p>
            <a:r>
              <a:rPr lang="en-US" altLang="en-US"/>
              <a:t>Hereditary/Familial cancers</a:t>
            </a:r>
          </a:p>
        </p:txBody>
      </p:sp>
      <p:sp>
        <p:nvSpPr>
          <p:cNvPr id="33795" name="Rectangle 3">
            <a:extLst>
              <a:ext uri="{FF2B5EF4-FFF2-40B4-BE49-F238E27FC236}">
                <a16:creationId xmlns:a16="http://schemas.microsoft.com/office/drawing/2014/main" id="{DAEEF3FF-6384-2C4A-AEDC-700EC1E674DF}"/>
              </a:ext>
            </a:extLst>
          </p:cNvPr>
          <p:cNvSpPr>
            <a:spLocks noGrp="1"/>
          </p:cNvSpPr>
          <p:nvPr>
            <p:ph type="body" idx="1"/>
          </p:nvPr>
        </p:nvSpPr>
        <p:spPr>
          <a:xfrm>
            <a:off x="457200" y="1600200"/>
            <a:ext cx="8229600" cy="4983162"/>
          </a:xfrm>
        </p:spPr>
        <p:txBody>
          <a:bodyPr>
            <a:normAutofit fontScale="92500" lnSpcReduction="20000"/>
          </a:bodyPr>
          <a:lstStyle/>
          <a:p>
            <a:pPr>
              <a:lnSpc>
                <a:spcPct val="90000"/>
              </a:lnSpc>
              <a:defRPr/>
            </a:pPr>
            <a:r>
              <a:rPr lang="en-US" dirty="0">
                <a:ea typeface="ＭＳ Ｐゴシック" panose="020B0600070205080204" pitchFamily="34" charset="-128"/>
              </a:rPr>
              <a:t>Equally important concept:</a:t>
            </a:r>
          </a:p>
          <a:p>
            <a:pPr lvl="1">
              <a:lnSpc>
                <a:spcPct val="90000"/>
              </a:lnSpc>
              <a:defRPr/>
            </a:pPr>
            <a:r>
              <a:rPr lang="en-US" dirty="0">
                <a:ea typeface="ＭＳ Ｐゴシック" panose="020B0600070205080204" pitchFamily="34" charset="-128"/>
              </a:rPr>
              <a:t>While cancer is definitely a disease associated with mutations in genes, cancer is not inherited</a:t>
            </a:r>
            <a:r>
              <a:rPr lang="en-US" b="1" dirty="0">
                <a:ea typeface="ＭＳ Ｐゴシック" panose="020B0600070205080204" pitchFamily="34" charset="-128"/>
              </a:rPr>
              <a:t>*.</a:t>
            </a:r>
            <a:r>
              <a:rPr lang="en-US" dirty="0">
                <a:ea typeface="ＭＳ Ｐゴシック" panose="020B0600070205080204" pitchFamily="34" charset="-128"/>
              </a:rPr>
              <a:t> The mutations occur in somatic cells in the fully developed organism and do not become part of the </a:t>
            </a:r>
            <a:r>
              <a:rPr lang="en-US" dirty="0" err="1">
                <a:ea typeface="ＭＳ Ｐゴシック" panose="020B0600070205080204" pitchFamily="34" charset="-128"/>
              </a:rPr>
              <a:t>germline</a:t>
            </a:r>
            <a:r>
              <a:rPr lang="en-US" dirty="0">
                <a:ea typeface="ＭＳ Ｐゴシック" panose="020B0600070205080204" pitchFamily="34" charset="-128"/>
              </a:rPr>
              <a:t>.</a:t>
            </a:r>
          </a:p>
          <a:p>
            <a:pPr lvl="1">
              <a:lnSpc>
                <a:spcPct val="90000"/>
              </a:lnSpc>
              <a:buFontTx/>
              <a:buChar char="•"/>
              <a:defRPr/>
            </a:pPr>
            <a:r>
              <a:rPr lang="en-US" i="1" dirty="0">
                <a:ea typeface="ＭＳ Ｐゴシック" panose="020B0600070205080204" pitchFamily="34" charset="-128"/>
              </a:rPr>
              <a:t>Again, a few exceptions occur, in which an individual acquires a </a:t>
            </a:r>
            <a:r>
              <a:rPr lang="en-US" i="1" dirty="0" err="1">
                <a:ea typeface="ＭＳ Ｐゴシック" panose="020B0600070205080204" pitchFamily="34" charset="-128"/>
              </a:rPr>
              <a:t>germline</a:t>
            </a:r>
            <a:r>
              <a:rPr lang="en-US" i="1" dirty="0">
                <a:ea typeface="ＭＳ Ｐゴシック" panose="020B0600070205080204" pitchFamily="34" charset="-128"/>
              </a:rPr>
              <a:t> mutation which becomes part of a family’s genome. The mutated allele is passed on in a Mendelian pattern.</a:t>
            </a:r>
          </a:p>
          <a:p>
            <a:pPr lvl="2">
              <a:lnSpc>
                <a:spcPct val="90000"/>
              </a:lnSpc>
              <a:buFontTx/>
              <a:buChar char="•"/>
              <a:defRPr/>
            </a:pPr>
            <a:r>
              <a:rPr lang="en-US" b="1" dirty="0">
                <a:ea typeface="ＭＳ Ｐゴシック" panose="020B0600070205080204" pitchFamily="34" charset="-128"/>
              </a:rPr>
              <a:t>BRCA1 and BRCA 2 mutations—Hereditary Breast and Ovarian Cancer Syndrome</a:t>
            </a:r>
          </a:p>
          <a:p>
            <a:pPr lvl="2">
              <a:lnSpc>
                <a:spcPct val="90000"/>
              </a:lnSpc>
              <a:buFontTx/>
              <a:buChar char="•"/>
              <a:defRPr/>
            </a:pPr>
            <a:r>
              <a:rPr lang="en-US" b="1" dirty="0">
                <a:ea typeface="ＭＳ Ｐゴシック" panose="020B0600070205080204" pitchFamily="34" charset="-128"/>
              </a:rPr>
              <a:t>Nucleotide excision repair defect-- Xeroderma Pigmentosum-</a:t>
            </a:r>
          </a:p>
          <a:p>
            <a:pPr lvl="2">
              <a:lnSpc>
                <a:spcPct val="90000"/>
              </a:lnSpc>
              <a:buFontTx/>
              <a:buChar char="•"/>
              <a:defRPr/>
            </a:pPr>
            <a:r>
              <a:rPr lang="en-US" b="1" dirty="0">
                <a:ea typeface="ＭＳ Ｐゴシック" panose="020B0600070205080204" pitchFamily="34" charset="-128"/>
              </a:rPr>
              <a:t>P53 mutation—Li </a:t>
            </a:r>
            <a:r>
              <a:rPr lang="en-US" b="1" dirty="0" err="1">
                <a:ea typeface="ＭＳ Ｐゴシック" panose="020B0600070205080204" pitchFamily="34" charset="-128"/>
              </a:rPr>
              <a:t>Fraumeni</a:t>
            </a:r>
            <a:r>
              <a:rPr lang="en-US" b="1" dirty="0">
                <a:ea typeface="ＭＳ Ｐゴシック" panose="020B0600070205080204" pitchFamily="34" charset="-128"/>
              </a:rPr>
              <a:t> Syndrome</a:t>
            </a:r>
          </a:p>
          <a:p>
            <a:pPr lvl="2">
              <a:lnSpc>
                <a:spcPct val="90000"/>
              </a:lnSpc>
              <a:buFontTx/>
              <a:buChar char="•"/>
              <a:defRPr/>
            </a:pPr>
            <a:r>
              <a:rPr lang="en-US" b="1" dirty="0">
                <a:ea typeface="ＭＳ Ｐゴシック" panose="020B0600070205080204" pitchFamily="34" charset="-128"/>
              </a:rPr>
              <a:t>Mismatch repair gene mutations—HNPCC </a:t>
            </a:r>
          </a:p>
          <a:p>
            <a:pPr lvl="1">
              <a:lnSpc>
                <a:spcPct val="90000"/>
              </a:lnSpc>
              <a:defRPr/>
            </a:pPr>
            <a:endParaRPr lang="en-US" dirty="0">
              <a:ea typeface="ＭＳ Ｐゴシック" panose="020B0600070205080204" pitchFamily="34" charset="-128"/>
            </a:endParaRPr>
          </a:p>
          <a:p>
            <a:pPr lvl="2">
              <a:lnSpc>
                <a:spcPct val="90000"/>
              </a:lnSpc>
              <a:buFont typeface="Arial" charset="0"/>
              <a:buNone/>
              <a:defRPr/>
            </a:pPr>
            <a:endParaRPr lang="en-US" dirty="0">
              <a:ea typeface="ＭＳ Ｐゴシック" panose="020B0600070205080204" pitchFamily="34" charset="-128"/>
            </a:endParaRPr>
          </a:p>
          <a:p>
            <a:pPr lvl="2">
              <a:lnSpc>
                <a:spcPct val="90000"/>
              </a:lnSpc>
              <a:defRPr/>
            </a:pPr>
            <a:endParaRPr lang="en-US" dirty="0">
              <a:ea typeface="ＭＳ Ｐゴシック" panose="020B0600070205080204" pitchFamily="34" charset="-128"/>
            </a:endParaRPr>
          </a:p>
        </p:txBody>
      </p:sp>
    </p:spTree>
    <p:extLst>
      <p:ext uri="{BB962C8B-B14F-4D97-AF65-F5344CB8AC3E}">
        <p14:creationId xmlns:p14="http://schemas.microsoft.com/office/powerpoint/2010/main" val="29223783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AB8FCA4-FAAA-D947-91B5-87BB60D35616}"/>
              </a:ext>
            </a:extLst>
          </p:cNvPr>
          <p:cNvSpPr>
            <a:spLocks noGrp="1"/>
          </p:cNvSpPr>
          <p:nvPr>
            <p:ph type="title"/>
          </p:nvPr>
        </p:nvSpPr>
        <p:spPr/>
        <p:txBody>
          <a:bodyPr>
            <a:normAutofit fontScale="90000"/>
          </a:bodyPr>
          <a:lstStyle/>
          <a:p>
            <a:pPr>
              <a:defRPr/>
            </a:pPr>
            <a:r>
              <a:rPr lang="en-US" dirty="0">
                <a:ea typeface="ＭＳ Ｐゴシック" panose="020B0600070205080204" pitchFamily="34" charset="-128"/>
              </a:rPr>
              <a:t>Hereditary cancers make up only 5-10% of all cancer cases</a:t>
            </a:r>
          </a:p>
        </p:txBody>
      </p:sp>
      <p:sp>
        <p:nvSpPr>
          <p:cNvPr id="35843" name="Rectangle 3">
            <a:extLst>
              <a:ext uri="{FF2B5EF4-FFF2-40B4-BE49-F238E27FC236}">
                <a16:creationId xmlns:a16="http://schemas.microsoft.com/office/drawing/2014/main" id="{974D2C64-B713-A540-BC19-6A60DAAFDB55}"/>
              </a:ext>
            </a:extLst>
          </p:cNvPr>
          <p:cNvSpPr>
            <a:spLocks noGrp="1"/>
          </p:cNvSpPr>
          <p:nvPr>
            <p:ph type="body" idx="1"/>
          </p:nvPr>
        </p:nvSpPr>
        <p:spPr/>
        <p:txBody>
          <a:bodyPr/>
          <a:lstStyle/>
          <a:p>
            <a:pPr>
              <a:defRPr/>
            </a:pPr>
            <a:r>
              <a:rPr lang="en-US" dirty="0">
                <a:ea typeface="ＭＳ Ｐゴシック" panose="020B0600070205080204" pitchFamily="34" charset="-128"/>
              </a:rPr>
              <a:t>Inheriting the cancer-associated allele </a:t>
            </a:r>
            <a:r>
              <a:rPr lang="en-US" i="1" dirty="0">
                <a:ea typeface="ＭＳ Ｐゴシック" panose="020B0600070205080204" pitchFamily="34" charset="-128"/>
              </a:rPr>
              <a:t>increases an individual’s chance </a:t>
            </a:r>
            <a:r>
              <a:rPr lang="en-US" dirty="0">
                <a:ea typeface="ＭＳ Ｐゴシック" panose="020B0600070205080204" pitchFamily="34" charset="-128"/>
              </a:rPr>
              <a:t>of developing cancer.</a:t>
            </a:r>
          </a:p>
          <a:p>
            <a:pPr marL="0" indent="0">
              <a:buFont typeface="Arial" panose="020B0604020202020204" pitchFamily="34" charset="0"/>
              <a:buNone/>
              <a:defRPr/>
            </a:pPr>
            <a:r>
              <a:rPr lang="en-US" dirty="0">
                <a:ea typeface="ＭＳ Ｐゴシック" panose="020B0600070205080204" pitchFamily="34" charset="-128"/>
              </a:rPr>
              <a:t>Good summary here!</a:t>
            </a:r>
          </a:p>
          <a:p>
            <a:pPr>
              <a:defRPr/>
            </a:pPr>
            <a:r>
              <a:rPr lang="en-US" dirty="0">
                <a:ea typeface="ＭＳ Ｐゴシック" panose="020B0600070205080204" pitchFamily="34" charset="-128"/>
              </a:rPr>
              <a:t>http://</a:t>
            </a:r>
            <a:r>
              <a:rPr lang="en-US" dirty="0" err="1">
                <a:ea typeface="ＭＳ Ｐゴシック" panose="020B0600070205080204" pitchFamily="34" charset="-128"/>
              </a:rPr>
              <a:t>www.cancer.org</a:t>
            </a:r>
            <a:r>
              <a:rPr lang="en-US" dirty="0">
                <a:ea typeface="ＭＳ Ｐゴシック" panose="020B0600070205080204" pitchFamily="34" charset="-128"/>
              </a:rPr>
              <a:t>/cancer/</a:t>
            </a:r>
            <a:r>
              <a:rPr lang="en-US" dirty="0" err="1">
                <a:ea typeface="ＭＳ Ｐゴシック" panose="020B0600070205080204" pitchFamily="34" charset="-128"/>
              </a:rPr>
              <a:t>cancercauses</a:t>
            </a:r>
            <a:r>
              <a:rPr lang="en-US" dirty="0">
                <a:ea typeface="ＭＳ Ｐゴシック" panose="020B0600070205080204" pitchFamily="34" charset="-128"/>
              </a:rPr>
              <a:t>/</a:t>
            </a:r>
            <a:r>
              <a:rPr lang="en-US" dirty="0" err="1">
                <a:ea typeface="ＭＳ Ｐゴシック" panose="020B0600070205080204" pitchFamily="34" charset="-128"/>
              </a:rPr>
              <a:t>geneticsandcancer</a:t>
            </a:r>
            <a:r>
              <a:rPr lang="en-US" dirty="0">
                <a:ea typeface="ＭＳ Ｐゴシック" panose="020B0600070205080204" pitchFamily="34" charset="-128"/>
              </a:rPr>
              <a:t>/heredity-and-</a:t>
            </a:r>
            <a:r>
              <a:rPr lang="en-US" dirty="0" err="1">
                <a:ea typeface="ＭＳ Ｐゴシック" panose="020B0600070205080204" pitchFamily="34" charset="-128"/>
              </a:rPr>
              <a:t>cance</a:t>
            </a:r>
            <a:endParaRPr lang="en-US" dirty="0">
              <a:ea typeface="ＭＳ Ｐゴシック" panose="020B0600070205080204" pitchFamily="34" charset="-128"/>
            </a:endParaRPr>
          </a:p>
        </p:txBody>
      </p:sp>
    </p:spTree>
    <p:extLst>
      <p:ext uri="{BB962C8B-B14F-4D97-AF65-F5344CB8AC3E}">
        <p14:creationId xmlns:p14="http://schemas.microsoft.com/office/powerpoint/2010/main" val="2727559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D35A180C-C6E0-044D-BA29-4631A99336F0}"/>
              </a:ext>
            </a:extLst>
          </p:cNvPr>
          <p:cNvSpPr>
            <a:spLocks noGrp="1"/>
          </p:cNvSpPr>
          <p:nvPr>
            <p:ph type="title"/>
          </p:nvPr>
        </p:nvSpPr>
        <p:spPr/>
        <p:txBody>
          <a:bodyPr>
            <a:normAutofit fontScale="90000"/>
          </a:bodyPr>
          <a:lstStyle/>
          <a:p>
            <a:pPr>
              <a:defRPr/>
            </a:pPr>
            <a:r>
              <a:rPr lang="en-US" dirty="0">
                <a:ea typeface="ＭＳ Ｐゴシック" panose="020B0600070205080204" pitchFamily="34" charset="-128"/>
              </a:rPr>
              <a:t>Back to the genetic links to </a:t>
            </a:r>
            <a:r>
              <a:rPr lang="en-US" u="sng" dirty="0">
                <a:ea typeface="ＭＳ Ｐゴシック" panose="020B0600070205080204" pitchFamily="34" charset="-128"/>
              </a:rPr>
              <a:t>most  </a:t>
            </a:r>
            <a:r>
              <a:rPr lang="en-US" dirty="0">
                <a:ea typeface="ＭＳ Ｐゴシック" panose="020B0600070205080204" pitchFamily="34" charset="-128"/>
              </a:rPr>
              <a:t>human cancers….</a:t>
            </a:r>
          </a:p>
        </p:txBody>
      </p:sp>
      <p:sp>
        <p:nvSpPr>
          <p:cNvPr id="37890" name="Content Placeholder 2">
            <a:extLst>
              <a:ext uri="{FF2B5EF4-FFF2-40B4-BE49-F238E27FC236}">
                <a16:creationId xmlns:a16="http://schemas.microsoft.com/office/drawing/2014/main" id="{66D38159-BDAD-0E4C-AB4E-21962C4324EB}"/>
              </a:ext>
            </a:extLst>
          </p:cNvPr>
          <p:cNvSpPr>
            <a:spLocks noGrp="1"/>
          </p:cNvSpPr>
          <p:nvPr>
            <p:ph idx="1"/>
          </p:nvPr>
        </p:nvSpPr>
        <p:spPr/>
        <p:txBody>
          <a:bodyPr/>
          <a:lstStyle/>
          <a:p>
            <a:r>
              <a:rPr lang="en-US" altLang="en-US"/>
              <a:t>Normal cells are said to have </a:t>
            </a:r>
            <a:r>
              <a:rPr lang="en-US" altLang="en-US" b="1" i="1"/>
              <a:t>proto-oncogenes.</a:t>
            </a:r>
            <a:endParaRPr lang="en-US" altLang="en-US"/>
          </a:p>
          <a:p>
            <a:pPr lvl="1"/>
            <a:r>
              <a:rPr lang="en-US" altLang="en-US"/>
              <a:t>The name implies association with cancer, but these are normal, essential genes encoding proteins which activate cell division or promote cell survival.</a:t>
            </a:r>
          </a:p>
          <a:p>
            <a:pPr lvl="1"/>
            <a:endParaRPr lang="en-US" altLang="en-US"/>
          </a:p>
        </p:txBody>
      </p:sp>
    </p:spTree>
    <p:extLst>
      <p:ext uri="{BB962C8B-B14F-4D97-AF65-F5344CB8AC3E}">
        <p14:creationId xmlns:p14="http://schemas.microsoft.com/office/powerpoint/2010/main" val="4166791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A76DEFFF-C27D-9140-90AA-AFEB58370401}"/>
              </a:ext>
            </a:extLst>
          </p:cNvPr>
          <p:cNvSpPr>
            <a:spLocks noGrp="1"/>
          </p:cNvSpPr>
          <p:nvPr>
            <p:ph type="title"/>
          </p:nvPr>
        </p:nvSpPr>
        <p:spPr/>
        <p:txBody>
          <a:bodyPr/>
          <a:lstStyle/>
          <a:p>
            <a:endParaRPr lang="en-US" altLang="en-US"/>
          </a:p>
        </p:txBody>
      </p:sp>
      <p:sp>
        <p:nvSpPr>
          <p:cNvPr id="38914" name="Content Placeholder 2">
            <a:extLst>
              <a:ext uri="{FF2B5EF4-FFF2-40B4-BE49-F238E27FC236}">
                <a16:creationId xmlns:a16="http://schemas.microsoft.com/office/drawing/2014/main" id="{C24B060C-05FB-0B40-BD56-1597785D0452}"/>
              </a:ext>
            </a:extLst>
          </p:cNvPr>
          <p:cNvSpPr>
            <a:spLocks noGrp="1"/>
          </p:cNvSpPr>
          <p:nvPr>
            <p:ph idx="1"/>
          </p:nvPr>
        </p:nvSpPr>
        <p:spPr/>
        <p:txBody>
          <a:bodyPr/>
          <a:lstStyle/>
          <a:p>
            <a:r>
              <a:rPr lang="en-US" altLang="en-US"/>
              <a:t>Because of their specific role in cell division control any significant alteration in proto-oncogenes may dis-regulate cell division.</a:t>
            </a:r>
          </a:p>
          <a:p>
            <a:endParaRPr lang="en-US" altLang="en-US"/>
          </a:p>
          <a:p>
            <a:pPr lvl="1"/>
            <a:r>
              <a:rPr lang="en-US" altLang="en-US"/>
              <a:t>This is the first step in </a:t>
            </a:r>
            <a:r>
              <a:rPr lang="en-US" altLang="en-US" b="1" i="1"/>
              <a:t>transformation</a:t>
            </a:r>
            <a:r>
              <a:rPr lang="en-US" altLang="en-US" b="1"/>
              <a:t> </a:t>
            </a:r>
            <a:r>
              <a:rPr lang="en-US" altLang="en-US"/>
              <a:t>from normal to cancer cell.  </a:t>
            </a:r>
          </a:p>
          <a:p>
            <a:pPr lvl="1"/>
            <a:r>
              <a:rPr lang="en-US" altLang="en-US" i="1"/>
              <a:t>Transformation</a:t>
            </a:r>
            <a:r>
              <a:rPr lang="en-US" altLang="en-US"/>
              <a:t> is a </a:t>
            </a:r>
            <a:r>
              <a:rPr lang="en-US" altLang="en-US" u="sng"/>
              <a:t>specific</a:t>
            </a:r>
            <a:r>
              <a:rPr lang="en-US" altLang="en-US"/>
              <a:t> term used in cancer biology---the process of changing from normal, regulated cell division to uncontrolled cell division.</a:t>
            </a:r>
          </a:p>
        </p:txBody>
      </p:sp>
    </p:spTree>
    <p:extLst>
      <p:ext uri="{BB962C8B-B14F-4D97-AF65-F5344CB8AC3E}">
        <p14:creationId xmlns:p14="http://schemas.microsoft.com/office/powerpoint/2010/main" val="2411645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0470EB13-5520-C248-8A22-F6A3B843522C}"/>
              </a:ext>
            </a:extLst>
          </p:cNvPr>
          <p:cNvSpPr>
            <a:spLocks noGrp="1"/>
          </p:cNvSpPr>
          <p:nvPr>
            <p:ph type="title"/>
          </p:nvPr>
        </p:nvSpPr>
        <p:spPr/>
        <p:txBody>
          <a:bodyPr/>
          <a:lstStyle/>
          <a:p>
            <a:r>
              <a:rPr lang="en-US" altLang="en-US"/>
              <a:t>Proto-oncogene discovery</a:t>
            </a:r>
          </a:p>
        </p:txBody>
      </p:sp>
      <p:sp>
        <p:nvSpPr>
          <p:cNvPr id="39938" name="Content Placeholder 2">
            <a:extLst>
              <a:ext uri="{FF2B5EF4-FFF2-40B4-BE49-F238E27FC236}">
                <a16:creationId xmlns:a16="http://schemas.microsoft.com/office/drawing/2014/main" id="{29037A82-429C-3848-A105-81CB743071DD}"/>
              </a:ext>
            </a:extLst>
          </p:cNvPr>
          <p:cNvSpPr>
            <a:spLocks noGrp="1"/>
          </p:cNvSpPr>
          <p:nvPr>
            <p:ph idx="1"/>
          </p:nvPr>
        </p:nvSpPr>
        <p:spPr/>
        <p:txBody>
          <a:bodyPr/>
          <a:lstStyle/>
          <a:p>
            <a:r>
              <a:rPr lang="en-US" altLang="en-US"/>
              <a:t>Very interesting and surprising!</a:t>
            </a:r>
          </a:p>
          <a:p>
            <a:endParaRPr lang="en-US" altLang="en-US"/>
          </a:p>
          <a:p>
            <a:pPr lvl="1"/>
            <a:r>
              <a:rPr lang="en-US" altLang="en-US"/>
              <a:t>Started with</a:t>
            </a:r>
            <a:r>
              <a:rPr lang="en-US" altLang="en-US" b="1" i="1"/>
              <a:t> transfection </a:t>
            </a:r>
            <a:r>
              <a:rPr lang="en-US" altLang="en-US"/>
              <a:t>experiments. (DNA transfer from tumor cells to normal cells)</a:t>
            </a:r>
          </a:p>
          <a:p>
            <a:pPr lvl="1"/>
            <a:endParaRPr lang="en-US" altLang="en-US"/>
          </a:p>
          <a:p>
            <a:pPr lvl="1"/>
            <a:r>
              <a:rPr lang="en-US" altLang="en-US"/>
              <a:t>Figure 2-20</a:t>
            </a:r>
          </a:p>
        </p:txBody>
      </p:sp>
    </p:spTree>
    <p:extLst>
      <p:ext uri="{BB962C8B-B14F-4D97-AF65-F5344CB8AC3E}">
        <p14:creationId xmlns:p14="http://schemas.microsoft.com/office/powerpoint/2010/main" val="3875177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BA9D8A51-131C-5748-864D-31DB0AD07FB5}"/>
              </a:ext>
            </a:extLst>
          </p:cNvPr>
          <p:cNvSpPr>
            <a:spLocks noGrp="1"/>
          </p:cNvSpPr>
          <p:nvPr>
            <p:ph type="title"/>
          </p:nvPr>
        </p:nvSpPr>
        <p:spPr/>
        <p:txBody>
          <a:bodyPr/>
          <a:lstStyle/>
          <a:p>
            <a:r>
              <a:rPr lang="en-US" altLang="en-US" dirty="0"/>
              <a:t>Something in tumor-associated  DNA </a:t>
            </a:r>
            <a:r>
              <a:rPr lang="en-US" altLang="en-US" i="1" dirty="0"/>
              <a:t>transforms</a:t>
            </a:r>
            <a:r>
              <a:rPr lang="en-US" altLang="en-US" dirty="0"/>
              <a:t> cells</a:t>
            </a:r>
          </a:p>
        </p:txBody>
      </p:sp>
      <p:pic>
        <p:nvPicPr>
          <p:cNvPr id="40962" name="Content Placeholder 3">
            <a:extLst>
              <a:ext uri="{FF2B5EF4-FFF2-40B4-BE49-F238E27FC236}">
                <a16:creationId xmlns:a16="http://schemas.microsoft.com/office/drawing/2014/main" id="{5D894FF0-177C-1C48-A92B-140F15EA4F0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54163" y="1600200"/>
            <a:ext cx="6035675" cy="4525963"/>
          </a:xfrm>
        </p:spPr>
      </p:pic>
    </p:spTree>
    <p:extLst>
      <p:ext uri="{BB962C8B-B14F-4D97-AF65-F5344CB8AC3E}">
        <p14:creationId xmlns:p14="http://schemas.microsoft.com/office/powerpoint/2010/main" val="25943163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9F93C355-A765-C644-9A66-A8F7B78EB69A}"/>
              </a:ext>
            </a:extLst>
          </p:cNvPr>
          <p:cNvSpPr>
            <a:spLocks noGrp="1"/>
          </p:cNvSpPr>
          <p:nvPr>
            <p:ph type="title"/>
          </p:nvPr>
        </p:nvSpPr>
        <p:spPr/>
        <p:txBody>
          <a:bodyPr/>
          <a:lstStyle/>
          <a:p>
            <a:endParaRPr lang="en-US" altLang="en-US"/>
          </a:p>
        </p:txBody>
      </p:sp>
      <p:sp>
        <p:nvSpPr>
          <p:cNvPr id="41986" name="Content Placeholder 2">
            <a:extLst>
              <a:ext uri="{FF2B5EF4-FFF2-40B4-BE49-F238E27FC236}">
                <a16:creationId xmlns:a16="http://schemas.microsoft.com/office/drawing/2014/main" id="{3770B5FD-1B02-A545-93E2-02EF3CA2CADE}"/>
              </a:ext>
            </a:extLst>
          </p:cNvPr>
          <p:cNvSpPr>
            <a:spLocks noGrp="1"/>
          </p:cNvSpPr>
          <p:nvPr>
            <p:ph idx="1"/>
          </p:nvPr>
        </p:nvSpPr>
        <p:spPr/>
        <p:txBody>
          <a:bodyPr/>
          <a:lstStyle/>
          <a:p>
            <a:r>
              <a:rPr lang="en-US" altLang="en-US"/>
              <a:t>The first transfection experiments used total DNA from tumor cells.</a:t>
            </a:r>
          </a:p>
          <a:p>
            <a:pPr>
              <a:buFont typeface="Arial" panose="020B0604020202020204" pitchFamily="34" charset="0"/>
              <a:buNone/>
            </a:pPr>
            <a:endParaRPr lang="en-US" altLang="en-US"/>
          </a:p>
          <a:p>
            <a:pPr lvl="1"/>
            <a:r>
              <a:rPr lang="en-US" altLang="en-US"/>
              <a:t>Techniques developed in the early 80s allowed isolation and transfer of ever smaller amounts of DNA until individual genes were identified which greatly increased proliferation of cells.</a:t>
            </a:r>
          </a:p>
          <a:p>
            <a:pPr lvl="2"/>
            <a:r>
              <a:rPr lang="en-US" altLang="en-US"/>
              <a:t>Gene cloning= isolating a single gene based on its activity. </a:t>
            </a:r>
          </a:p>
        </p:txBody>
      </p:sp>
    </p:spTree>
    <p:extLst>
      <p:ext uri="{BB962C8B-B14F-4D97-AF65-F5344CB8AC3E}">
        <p14:creationId xmlns:p14="http://schemas.microsoft.com/office/powerpoint/2010/main" val="492627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CDEAAF57-2E66-C546-8BD5-1FF6BE8E58CC}"/>
              </a:ext>
            </a:extLst>
          </p:cNvPr>
          <p:cNvSpPr>
            <a:spLocks noGrp="1"/>
          </p:cNvSpPr>
          <p:nvPr>
            <p:ph type="title"/>
          </p:nvPr>
        </p:nvSpPr>
        <p:spPr/>
        <p:txBody>
          <a:bodyPr/>
          <a:lstStyle/>
          <a:p>
            <a:endParaRPr lang="en-US" altLang="en-US"/>
          </a:p>
        </p:txBody>
      </p:sp>
      <p:sp>
        <p:nvSpPr>
          <p:cNvPr id="43010" name="Content Placeholder 2">
            <a:extLst>
              <a:ext uri="{FF2B5EF4-FFF2-40B4-BE49-F238E27FC236}">
                <a16:creationId xmlns:a16="http://schemas.microsoft.com/office/drawing/2014/main" id="{A4B7450D-AADB-8240-9825-9168C50D4F79}"/>
              </a:ext>
            </a:extLst>
          </p:cNvPr>
          <p:cNvSpPr>
            <a:spLocks noGrp="1"/>
          </p:cNvSpPr>
          <p:nvPr>
            <p:ph idx="1"/>
          </p:nvPr>
        </p:nvSpPr>
        <p:spPr/>
        <p:txBody>
          <a:bodyPr/>
          <a:lstStyle/>
          <a:p>
            <a:r>
              <a:rPr lang="en-US" altLang="en-US" dirty="0"/>
              <a:t>E.g.  The first oncogene discovered in humans is  called </a:t>
            </a:r>
            <a:r>
              <a:rPr lang="en-US" altLang="en-US" i="1" u="sng" dirty="0"/>
              <a:t>RAS</a:t>
            </a:r>
          </a:p>
          <a:p>
            <a:pPr lvl="1"/>
            <a:r>
              <a:rPr lang="en-US" altLang="en-US" dirty="0"/>
              <a:t>Came from  human bladder cancer cells</a:t>
            </a:r>
          </a:p>
          <a:p>
            <a:pPr lvl="1">
              <a:buFont typeface="Arial" panose="020B0604020202020204" pitchFamily="34" charset="0"/>
              <a:buNone/>
            </a:pPr>
            <a:endParaRPr lang="en-US" altLang="en-US" dirty="0"/>
          </a:p>
          <a:p>
            <a:pPr lvl="1"/>
            <a:r>
              <a:rPr lang="en-US" altLang="en-US" dirty="0"/>
              <a:t>Had strikingly similar DNA sequence to gene found in a virus that infects rats and causes </a:t>
            </a:r>
            <a:r>
              <a:rPr lang="en-US" altLang="en-US" b="1" u="sng" dirty="0"/>
              <a:t>ra</a:t>
            </a:r>
            <a:r>
              <a:rPr lang="en-US" altLang="en-US" dirty="0"/>
              <a:t>t </a:t>
            </a:r>
            <a:r>
              <a:rPr lang="en-US" altLang="en-US" b="1" u="sng" dirty="0"/>
              <a:t>s</a:t>
            </a:r>
            <a:r>
              <a:rPr lang="en-US" altLang="en-US" dirty="0"/>
              <a:t>arcomas.</a:t>
            </a:r>
          </a:p>
          <a:p>
            <a:pPr lvl="1"/>
            <a:endParaRPr lang="en-US" altLang="en-US" dirty="0"/>
          </a:p>
          <a:p>
            <a:pPr lvl="1">
              <a:buFont typeface="Arial" panose="020B0604020202020204" pitchFamily="34" charset="0"/>
              <a:buNone/>
            </a:pPr>
            <a:endParaRPr lang="en-US" altLang="en-US" dirty="0"/>
          </a:p>
          <a:p>
            <a:pPr lvl="1"/>
            <a:endParaRPr lang="en-US" altLang="en-US" i="1" dirty="0"/>
          </a:p>
        </p:txBody>
      </p:sp>
    </p:spTree>
    <p:extLst>
      <p:ext uri="{BB962C8B-B14F-4D97-AF65-F5344CB8AC3E}">
        <p14:creationId xmlns:p14="http://schemas.microsoft.com/office/powerpoint/2010/main" val="2671092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3EED5A51-D682-434A-8B24-AF216EE8CA05}"/>
              </a:ext>
            </a:extLst>
          </p:cNvPr>
          <p:cNvSpPr>
            <a:spLocks noGrp="1"/>
          </p:cNvSpPr>
          <p:nvPr>
            <p:ph type="title"/>
          </p:nvPr>
        </p:nvSpPr>
        <p:spPr/>
        <p:txBody>
          <a:bodyPr/>
          <a:lstStyle/>
          <a:p>
            <a:r>
              <a:rPr lang="en-US" altLang="en-US"/>
              <a:t>Humans vs. other mammals…</a:t>
            </a:r>
          </a:p>
        </p:txBody>
      </p:sp>
      <p:sp>
        <p:nvSpPr>
          <p:cNvPr id="25602" name="Content Placeholder 2">
            <a:extLst>
              <a:ext uri="{FF2B5EF4-FFF2-40B4-BE49-F238E27FC236}">
                <a16:creationId xmlns:a16="http://schemas.microsoft.com/office/drawing/2014/main" id="{92904409-C606-8D47-974D-3444B29F16AC}"/>
              </a:ext>
            </a:extLst>
          </p:cNvPr>
          <p:cNvSpPr>
            <a:spLocks noGrp="1"/>
          </p:cNvSpPr>
          <p:nvPr>
            <p:ph idx="1"/>
          </p:nvPr>
        </p:nvSpPr>
        <p:spPr/>
        <p:txBody>
          <a:bodyPr/>
          <a:lstStyle/>
          <a:p>
            <a:pPr>
              <a:defRPr/>
            </a:pPr>
            <a:r>
              <a:rPr lang="en-US" dirty="0">
                <a:ea typeface="ＭＳ Ｐゴシック" panose="020B0600070205080204" pitchFamily="34" charset="-128"/>
              </a:rPr>
              <a:t>Non-human  animals frequently do become infected with viruses that </a:t>
            </a:r>
            <a:r>
              <a:rPr lang="en-US" u="sng" dirty="0">
                <a:ea typeface="ＭＳ Ｐゴシック" panose="020B0600070205080204" pitchFamily="34" charset="-128"/>
              </a:rPr>
              <a:t>carry oncogenes</a:t>
            </a:r>
            <a:r>
              <a:rPr lang="en-US" dirty="0">
                <a:ea typeface="ＭＳ Ｐゴシック" panose="020B0600070205080204" pitchFamily="34" charset="-128"/>
              </a:rPr>
              <a:t>.</a:t>
            </a:r>
          </a:p>
          <a:p>
            <a:pPr lvl="1">
              <a:defRPr/>
            </a:pPr>
            <a:r>
              <a:rPr lang="en-US" dirty="0">
                <a:ea typeface="ＭＳ Ｐゴシック" panose="020B0600070205080204" pitchFamily="34" charset="-128"/>
              </a:rPr>
              <a:t>Chickens, rats, mice, cats, monkeys---get a variety of cancers from oncogene-containing viruses.</a:t>
            </a:r>
          </a:p>
          <a:p>
            <a:pPr lvl="1">
              <a:defRPr/>
            </a:pPr>
            <a:endParaRPr lang="en-US" dirty="0">
              <a:ea typeface="ＭＳ Ｐゴシック" panose="020B0600070205080204" pitchFamily="34" charset="-128"/>
            </a:endParaRPr>
          </a:p>
          <a:p>
            <a:pPr marL="457200" lvl="1" indent="0">
              <a:buFont typeface="Arial" panose="020B0604020202020204" pitchFamily="34" charset="0"/>
              <a:buNone/>
              <a:defRPr/>
            </a:pPr>
            <a:r>
              <a:rPr lang="en-US" dirty="0">
                <a:ea typeface="ＭＳ Ｐゴシック" panose="020B0600070205080204" pitchFamily="34" charset="-128"/>
              </a:rPr>
              <a:t>In fact, the first oncogene isolated from any source was noted in a virus that causes sarcomas in chickens—the gene is called </a:t>
            </a:r>
            <a:r>
              <a:rPr lang="en-US" b="1" i="1" dirty="0" err="1">
                <a:ea typeface="ＭＳ Ｐゴシック" panose="020B0600070205080204" pitchFamily="34" charset="-128"/>
              </a:rPr>
              <a:t>src</a:t>
            </a:r>
            <a:r>
              <a:rPr lang="en-US" b="1" i="1" dirty="0">
                <a:ea typeface="ＭＳ Ｐゴシック" panose="020B0600070205080204" pitchFamily="34" charset="-128"/>
              </a:rPr>
              <a:t>. </a:t>
            </a:r>
            <a:r>
              <a:rPr lang="en-US" dirty="0">
                <a:ea typeface="ＭＳ Ｐゴシック" panose="020B0600070205080204" pitchFamily="34" charset="-128"/>
              </a:rPr>
              <a:t>(We will return to this in chapter 4 and 7)</a:t>
            </a:r>
          </a:p>
          <a:p>
            <a:pPr>
              <a:defRPr/>
            </a:pPr>
            <a:endParaRPr lang="en-US" dirty="0">
              <a:ea typeface="ＭＳ Ｐゴシック" panose="020B0600070205080204" pitchFamily="34" charset="-128"/>
            </a:endParaRPr>
          </a:p>
        </p:txBody>
      </p:sp>
    </p:spTree>
    <p:extLst>
      <p:ext uri="{BB962C8B-B14F-4D97-AF65-F5344CB8AC3E}">
        <p14:creationId xmlns:p14="http://schemas.microsoft.com/office/powerpoint/2010/main" val="293026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478C1581-37A0-7247-A68E-03CAF487AC8B}"/>
              </a:ext>
            </a:extLst>
          </p:cNvPr>
          <p:cNvSpPr>
            <a:spLocks noGrp="1"/>
          </p:cNvSpPr>
          <p:nvPr>
            <p:ph type="title"/>
          </p:nvPr>
        </p:nvSpPr>
        <p:spPr/>
        <p:txBody>
          <a:bodyPr/>
          <a:lstStyle/>
          <a:p>
            <a:r>
              <a:rPr lang="en-US" altLang="en-US">
                <a:ea typeface="ＭＳ Ｐゴシック" panose="020B0600070205080204" pitchFamily="34" charset="-128"/>
              </a:rPr>
              <a:t>Where were we?</a:t>
            </a:r>
          </a:p>
        </p:txBody>
      </p:sp>
      <p:sp>
        <p:nvSpPr>
          <p:cNvPr id="16386" name="Content Placeholder 2">
            <a:extLst>
              <a:ext uri="{FF2B5EF4-FFF2-40B4-BE49-F238E27FC236}">
                <a16:creationId xmlns:a16="http://schemas.microsoft.com/office/drawing/2014/main" id="{0BC0D605-F5DB-DB48-8834-36721FD1BA79}"/>
              </a:ext>
            </a:extLst>
          </p:cNvPr>
          <p:cNvSpPr>
            <a:spLocks noGrp="1"/>
          </p:cNvSpPr>
          <p:nvPr>
            <p:ph idx="1"/>
          </p:nvPr>
        </p:nvSpPr>
        <p:spPr>
          <a:xfrm>
            <a:off x="457200" y="1600200"/>
            <a:ext cx="8229600" cy="4983162"/>
          </a:xfrm>
        </p:spPr>
        <p:txBody>
          <a:bodyPr/>
          <a:lstStyle/>
          <a:p>
            <a:r>
              <a:rPr lang="en-US" altLang="en-US" dirty="0">
                <a:ea typeface="ＭＳ Ｐゴシック" panose="020B0600070205080204" pitchFamily="34" charset="-128"/>
              </a:rPr>
              <a:t>Tumor microenvironment---What non-tumor cells might you find around the tumor cells?</a:t>
            </a:r>
          </a:p>
          <a:p>
            <a:pPr lvl="1"/>
            <a:r>
              <a:rPr lang="en-US" altLang="en-US" dirty="0">
                <a:ea typeface="ＭＳ Ｐゴシック" panose="020B0600070205080204" pitchFamily="34" charset="-128"/>
              </a:rPr>
              <a:t>What are they doing there?</a:t>
            </a:r>
          </a:p>
          <a:p>
            <a:pPr lvl="1"/>
            <a:r>
              <a:rPr lang="en-US" altLang="en-US" dirty="0">
                <a:ea typeface="ＭＳ Ｐゴシック" panose="020B0600070205080204" pitchFamily="34" charset="-128"/>
              </a:rPr>
              <a:t>How did they get there?</a:t>
            </a:r>
          </a:p>
          <a:p>
            <a:pPr lvl="1"/>
            <a:r>
              <a:rPr lang="en-US" altLang="en-US" dirty="0">
                <a:ea typeface="ＭＳ Ｐゴシック" panose="020B0600070205080204" pitchFamily="34" charset="-128"/>
              </a:rPr>
              <a:t>Are they helping the host or the tumor?</a:t>
            </a:r>
          </a:p>
          <a:p>
            <a:pPr lvl="1"/>
            <a:r>
              <a:rPr lang="en-US" altLang="en-US" dirty="0">
                <a:ea typeface="ＭＳ Ｐゴシック" panose="020B0600070205080204" pitchFamily="34" charset="-128"/>
              </a:rPr>
              <a:t>How has tumor heterogeneity complicated the study of tumors?</a:t>
            </a:r>
          </a:p>
          <a:p>
            <a:r>
              <a:rPr lang="en-US" altLang="en-US" dirty="0">
                <a:ea typeface="ＭＳ Ｐゴシック" panose="020B0600070205080204" pitchFamily="34" charset="-128"/>
              </a:rPr>
              <a:t>Tumor progression:</a:t>
            </a:r>
          </a:p>
          <a:p>
            <a:pPr lvl="1"/>
            <a:r>
              <a:rPr lang="en-US" altLang="en-US" dirty="0">
                <a:ea typeface="ＭＳ Ｐゴシック" panose="020B0600070205080204" pitchFamily="34" charset="-128"/>
              </a:rPr>
              <a:t>Invasion and metastasis---What is required?  How does it happen?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C156D761-03E8-C443-A735-14FEE5367AE4}"/>
              </a:ext>
            </a:extLst>
          </p:cNvPr>
          <p:cNvSpPr>
            <a:spLocks noGrp="1"/>
          </p:cNvSpPr>
          <p:nvPr>
            <p:ph type="title"/>
          </p:nvPr>
        </p:nvSpPr>
        <p:spPr/>
        <p:txBody>
          <a:bodyPr/>
          <a:lstStyle/>
          <a:p>
            <a:endParaRPr lang="en-US" altLang="en-US"/>
          </a:p>
        </p:txBody>
      </p:sp>
      <p:sp>
        <p:nvSpPr>
          <p:cNvPr id="45058" name="Content Placeholder 2">
            <a:extLst>
              <a:ext uri="{FF2B5EF4-FFF2-40B4-BE49-F238E27FC236}">
                <a16:creationId xmlns:a16="http://schemas.microsoft.com/office/drawing/2014/main" id="{076ACBB9-50A8-3846-8FF0-13F8E50EF67C}"/>
              </a:ext>
            </a:extLst>
          </p:cNvPr>
          <p:cNvSpPr>
            <a:spLocks noGrp="1"/>
          </p:cNvSpPr>
          <p:nvPr>
            <p:ph idx="1"/>
          </p:nvPr>
        </p:nvSpPr>
        <p:spPr>
          <a:xfrm>
            <a:off x="457200" y="1600200"/>
            <a:ext cx="8229600" cy="4953000"/>
          </a:xfrm>
        </p:spPr>
        <p:txBody>
          <a:bodyPr/>
          <a:lstStyle/>
          <a:p>
            <a:r>
              <a:rPr lang="en-US" altLang="en-US"/>
              <a:t>So where did  the RAS oncogene come from?...</a:t>
            </a:r>
          </a:p>
          <a:p>
            <a:endParaRPr lang="en-US" altLang="en-US"/>
          </a:p>
          <a:p>
            <a:pPr lvl="1">
              <a:buFont typeface="Arial" panose="020B0604020202020204" pitchFamily="34" charset="0"/>
              <a:buNone/>
            </a:pPr>
            <a:r>
              <a:rPr lang="en-US" altLang="en-US"/>
              <a:t>—It turns out that throughout evolution, viruses have picked up genes from their hosts’ genomes, which enhance the propagation of the virus.  Genes which increase cell division in their host are usually a good thing for a virus. It gives the virus more cells to infect and more opportunity to replicate.</a:t>
            </a:r>
          </a:p>
        </p:txBody>
      </p:sp>
    </p:spTree>
    <p:extLst>
      <p:ext uri="{BB962C8B-B14F-4D97-AF65-F5344CB8AC3E}">
        <p14:creationId xmlns:p14="http://schemas.microsoft.com/office/powerpoint/2010/main" val="508933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170D005F-F9D1-1D49-9193-5CEE00E99B68}"/>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BDCDB7FD-A92E-F345-8E7B-7473F98E996B}"/>
              </a:ext>
            </a:extLst>
          </p:cNvPr>
          <p:cNvSpPr>
            <a:spLocks noGrp="1"/>
          </p:cNvSpPr>
          <p:nvPr>
            <p:ph idx="1"/>
          </p:nvPr>
        </p:nvSpPr>
        <p:spPr/>
        <p:txBody>
          <a:bodyPr>
            <a:normAutofit fontScale="77500" lnSpcReduction="20000"/>
          </a:bodyPr>
          <a:lstStyle/>
          <a:p>
            <a:pPr marL="0" indent="0">
              <a:buFont typeface="Arial" panose="020B0604020202020204" pitchFamily="34" charset="0"/>
              <a:buNone/>
              <a:defRPr/>
            </a:pPr>
            <a:r>
              <a:rPr lang="en-US" dirty="0">
                <a:ea typeface="ＭＳ Ｐゴシック" panose="020B0600070205080204" pitchFamily="34" charset="-128"/>
              </a:rPr>
              <a:t>RAS is part of the human genome.  It is a proto-oncogene that is important for cell division.  It’s normal and needed! </a:t>
            </a:r>
          </a:p>
          <a:p>
            <a:pPr marL="0" indent="0">
              <a:buFont typeface="Arial" panose="020B0604020202020204" pitchFamily="34" charset="0"/>
              <a:buNone/>
              <a:defRPr/>
            </a:pPr>
            <a:endParaRPr lang="en-US" dirty="0">
              <a:ea typeface="ＭＳ Ｐゴシック" panose="020B0600070205080204" pitchFamily="34" charset="-128"/>
            </a:endParaRPr>
          </a:p>
          <a:p>
            <a:pPr marL="0" indent="0">
              <a:buFont typeface="Arial" panose="020B0604020202020204" pitchFamily="34" charset="0"/>
              <a:buNone/>
              <a:defRPr/>
            </a:pPr>
            <a:r>
              <a:rPr lang="en-US" dirty="0">
                <a:ea typeface="ＭＳ Ｐゴシック" panose="020B0600070205080204" pitchFamily="34" charset="-128"/>
              </a:rPr>
              <a:t>RAS was not unique.  Several virus-associated oncogenes turned out to have cellular (from the host cell) counterparts.</a:t>
            </a:r>
          </a:p>
          <a:p>
            <a:pPr marL="0" indent="0">
              <a:buFont typeface="Arial" panose="020B0604020202020204" pitchFamily="34" charset="0"/>
              <a:buNone/>
              <a:defRPr/>
            </a:pPr>
            <a:endParaRPr lang="en-US" dirty="0">
              <a:ea typeface="ＭＳ Ｐゴシック" panose="020B0600070205080204" pitchFamily="34" charset="-128"/>
            </a:endParaRPr>
          </a:p>
          <a:p>
            <a:pPr marL="0" indent="0">
              <a:buFont typeface="Arial" panose="020B0604020202020204" pitchFamily="34" charset="0"/>
              <a:buNone/>
              <a:defRPr/>
            </a:pPr>
            <a:r>
              <a:rPr lang="en-US" dirty="0">
                <a:ea typeface="ＭＳ Ｐゴシック" panose="020B0600070205080204" pitchFamily="34" charset="-128"/>
              </a:rPr>
              <a:t>Much of the discovery was made by a pair of scientists, Harold Varmus (recent director of the NCI, and Michael Bishop)</a:t>
            </a:r>
          </a:p>
          <a:p>
            <a:pPr marL="0" indent="0">
              <a:buFont typeface="Arial" panose="020B0604020202020204" pitchFamily="34" charset="0"/>
              <a:buNone/>
              <a:defRPr/>
            </a:pPr>
            <a:endParaRPr lang="en-US" dirty="0">
              <a:ea typeface="ＭＳ Ｐゴシック" panose="020B0600070205080204" pitchFamily="34" charset="-128"/>
            </a:endParaRPr>
          </a:p>
          <a:p>
            <a:pPr marL="0" indent="0">
              <a:buFont typeface="Arial" panose="020B0604020202020204" pitchFamily="34" charset="0"/>
              <a:buNone/>
              <a:defRPr/>
            </a:pPr>
            <a:r>
              <a:rPr lang="en-US" dirty="0">
                <a:ea typeface="ＭＳ Ｐゴシック" panose="020B0600070205080204" pitchFamily="34" charset="-128"/>
              </a:rPr>
              <a:t>1989 Nobel prize</a:t>
            </a:r>
          </a:p>
        </p:txBody>
      </p:sp>
    </p:spTree>
    <p:extLst>
      <p:ext uri="{BB962C8B-B14F-4D97-AF65-F5344CB8AC3E}">
        <p14:creationId xmlns:p14="http://schemas.microsoft.com/office/powerpoint/2010/main" val="2245570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a:extLst>
              <a:ext uri="{FF2B5EF4-FFF2-40B4-BE49-F238E27FC236}">
                <a16:creationId xmlns:a16="http://schemas.microsoft.com/office/drawing/2014/main" id="{9E75835C-E84D-7745-A535-2F37B9C8F517}"/>
              </a:ext>
            </a:extLst>
          </p:cNvPr>
          <p:cNvSpPr txBox="1">
            <a:spLocks noChangeArrowheads="1"/>
          </p:cNvSpPr>
          <p:nvPr/>
        </p:nvSpPr>
        <p:spPr bwMode="auto">
          <a:xfrm>
            <a:off x="0" y="6553200"/>
            <a:ext cx="9067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100"/>
              <a:t>Table 4.1 </a:t>
            </a:r>
            <a:r>
              <a:rPr lang="en-US" altLang="en-US" sz="1100" i="1"/>
              <a:t> The Biology of Cancer</a:t>
            </a:r>
            <a:r>
              <a:rPr lang="en-US" altLang="en-US" sz="1100"/>
              <a:t> (© Garland Science 2007)</a:t>
            </a:r>
          </a:p>
        </p:txBody>
      </p:sp>
      <p:pic>
        <p:nvPicPr>
          <p:cNvPr id="47106" name="Picture 3" descr="table 4-01">
            <a:extLst>
              <a:ext uri="{FF2B5EF4-FFF2-40B4-BE49-F238E27FC236}">
                <a16:creationId xmlns:a16="http://schemas.microsoft.com/office/drawing/2014/main" id="{70AF87E8-D030-FF4B-AD60-0B8EA92CF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3" y="452438"/>
            <a:ext cx="8535987" cy="595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276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98F2391A-79E7-BD48-8C7C-EC9999C3F5EE}"/>
              </a:ext>
            </a:extLst>
          </p:cNvPr>
          <p:cNvSpPr>
            <a:spLocks noGrp="1"/>
          </p:cNvSpPr>
          <p:nvPr>
            <p:ph type="title"/>
          </p:nvPr>
        </p:nvSpPr>
        <p:spPr/>
        <p:txBody>
          <a:bodyPr/>
          <a:lstStyle/>
          <a:p>
            <a:endParaRPr lang="en-US" altLang="en-US"/>
          </a:p>
        </p:txBody>
      </p:sp>
      <p:sp>
        <p:nvSpPr>
          <p:cNvPr id="18434" name="Content Placeholder 2">
            <a:extLst>
              <a:ext uri="{FF2B5EF4-FFF2-40B4-BE49-F238E27FC236}">
                <a16:creationId xmlns:a16="http://schemas.microsoft.com/office/drawing/2014/main" id="{CE776EBA-B2DF-854F-8164-81E2949882CE}"/>
              </a:ext>
            </a:extLst>
          </p:cNvPr>
          <p:cNvSpPr>
            <a:spLocks noGrp="1"/>
          </p:cNvSpPr>
          <p:nvPr>
            <p:ph idx="1"/>
          </p:nvPr>
        </p:nvSpPr>
        <p:spPr/>
        <p:txBody>
          <a:bodyPr>
            <a:normAutofit lnSpcReduction="10000"/>
          </a:bodyPr>
          <a:lstStyle/>
          <a:p>
            <a:pPr>
              <a:defRPr/>
            </a:pPr>
            <a:r>
              <a:rPr lang="en-US" dirty="0">
                <a:ea typeface="ＭＳ Ｐゴシック" panose="020B0600070205080204" pitchFamily="34" charset="-128"/>
              </a:rPr>
              <a:t>So how can the proto-oncogene like </a:t>
            </a:r>
            <a:r>
              <a:rPr lang="en-US" i="1" dirty="0">
                <a:ea typeface="ＭＳ Ｐゴシック" panose="020B0600070205080204" pitchFamily="34" charset="-128"/>
              </a:rPr>
              <a:t>RAS</a:t>
            </a:r>
            <a:r>
              <a:rPr lang="en-US" dirty="0">
                <a:ea typeface="ＭＳ Ｐゴシック" panose="020B0600070205080204" pitchFamily="34" charset="-128"/>
              </a:rPr>
              <a:t> become an  oncogene?</a:t>
            </a:r>
          </a:p>
          <a:p>
            <a:pPr>
              <a:defRPr/>
            </a:pPr>
            <a:endParaRPr lang="en-US" dirty="0">
              <a:ea typeface="ＭＳ Ｐゴシック" panose="020B0600070205080204" pitchFamily="34" charset="-128"/>
            </a:endParaRPr>
          </a:p>
          <a:p>
            <a:pPr>
              <a:defRPr/>
            </a:pPr>
            <a:r>
              <a:rPr lang="en-US" dirty="0">
                <a:ea typeface="ＭＳ Ｐゴシック" panose="020B0600070205080204" pitchFamily="34" charset="-128"/>
              </a:rPr>
              <a:t>What types of alterations would you expect in oncogenes?  Recall the general role of oncogenes in the cell cycle?</a:t>
            </a:r>
          </a:p>
          <a:p>
            <a:pPr>
              <a:defRPr/>
            </a:pPr>
            <a:endParaRPr lang="en-US" dirty="0">
              <a:ea typeface="ＭＳ Ｐゴシック" panose="020B0600070205080204" pitchFamily="34" charset="-128"/>
            </a:endParaRPr>
          </a:p>
          <a:p>
            <a:pPr>
              <a:defRPr/>
            </a:pPr>
            <a:r>
              <a:rPr lang="en-US" dirty="0">
                <a:ea typeface="ＭＳ Ｐゴシック" panose="020B0600070205080204" pitchFamily="34" charset="-128"/>
              </a:rPr>
              <a:t>Mutations in oncogenes are typically gain of function.</a:t>
            </a:r>
          </a:p>
          <a:p>
            <a:pPr>
              <a:defRPr/>
            </a:pPr>
            <a:endParaRPr lang="en-US" dirty="0">
              <a:ea typeface="ＭＳ Ｐゴシック" panose="020B0600070205080204" pitchFamily="34" charset="-128"/>
            </a:endParaRPr>
          </a:p>
          <a:p>
            <a:pPr>
              <a:buFont typeface="Arial" charset="0"/>
              <a:buNone/>
              <a:defRPr/>
            </a:pPr>
            <a:endParaRPr lang="en-US" dirty="0">
              <a:ea typeface="ＭＳ Ｐゴシック" panose="020B0600070205080204" pitchFamily="34" charset="-128"/>
            </a:endParaRPr>
          </a:p>
        </p:txBody>
      </p:sp>
    </p:spTree>
    <p:extLst>
      <p:ext uri="{BB962C8B-B14F-4D97-AF65-F5344CB8AC3E}">
        <p14:creationId xmlns:p14="http://schemas.microsoft.com/office/powerpoint/2010/main" val="3291272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C2E6F01E-5A90-894B-BA5D-4ECE042644BF}"/>
              </a:ext>
            </a:extLst>
          </p:cNvPr>
          <p:cNvSpPr>
            <a:spLocks noGrp="1"/>
          </p:cNvSpPr>
          <p:nvPr>
            <p:ph type="title"/>
          </p:nvPr>
        </p:nvSpPr>
        <p:spPr/>
        <p:txBody>
          <a:bodyPr/>
          <a:lstStyle/>
          <a:p>
            <a:r>
              <a:rPr lang="en-US" altLang="en-US"/>
              <a:t>Several mechanisms</a:t>
            </a:r>
          </a:p>
        </p:txBody>
      </p:sp>
      <p:sp>
        <p:nvSpPr>
          <p:cNvPr id="50178" name="Rectangle 3">
            <a:extLst>
              <a:ext uri="{FF2B5EF4-FFF2-40B4-BE49-F238E27FC236}">
                <a16:creationId xmlns:a16="http://schemas.microsoft.com/office/drawing/2014/main" id="{3087140B-2F4A-E74C-8F79-F45D2ED93FF8}"/>
              </a:ext>
            </a:extLst>
          </p:cNvPr>
          <p:cNvSpPr>
            <a:spLocks noGrp="1"/>
          </p:cNvSpPr>
          <p:nvPr>
            <p:ph type="body" idx="1"/>
          </p:nvPr>
        </p:nvSpPr>
        <p:spPr/>
        <p:txBody>
          <a:bodyPr/>
          <a:lstStyle/>
          <a:p>
            <a:r>
              <a:rPr lang="en-US" altLang="en-US"/>
              <a:t>1.  Point mutation:</a:t>
            </a:r>
          </a:p>
          <a:p>
            <a:pPr>
              <a:buFont typeface="Arial" panose="020B0604020202020204" pitchFamily="34" charset="0"/>
              <a:buNone/>
            </a:pPr>
            <a:r>
              <a:rPr lang="en-US" altLang="en-US"/>
              <a:t>	Most </a:t>
            </a:r>
            <a:r>
              <a:rPr lang="en-US" altLang="en-US" i="1"/>
              <a:t>RAS</a:t>
            </a:r>
            <a:r>
              <a:rPr lang="en-US" altLang="en-US"/>
              <a:t> oncogenes in human cancers, have only one nucleotide substitution compared to the normal </a:t>
            </a:r>
            <a:r>
              <a:rPr lang="en-US" altLang="en-US" i="1"/>
              <a:t>RAS</a:t>
            </a:r>
            <a:r>
              <a:rPr lang="en-US" altLang="en-US"/>
              <a:t> sequence.</a:t>
            </a:r>
          </a:p>
          <a:p>
            <a:pPr>
              <a:buFont typeface="Arial" panose="020B0604020202020204" pitchFamily="34" charset="0"/>
              <a:buNone/>
            </a:pPr>
            <a:endParaRPr lang="en-US" altLang="en-US"/>
          </a:p>
          <a:p>
            <a:pPr>
              <a:buFont typeface="Arial" panose="020B0604020202020204" pitchFamily="34" charset="0"/>
              <a:buNone/>
            </a:pPr>
            <a:r>
              <a:rPr lang="en-US" altLang="en-US"/>
              <a:t>	The only difference in the oncogenic Ras protein and the normal Ras protein is a single amino acid change. Figure 9-1</a:t>
            </a:r>
          </a:p>
        </p:txBody>
      </p:sp>
    </p:spTree>
    <p:extLst>
      <p:ext uri="{BB962C8B-B14F-4D97-AF65-F5344CB8AC3E}">
        <p14:creationId xmlns:p14="http://schemas.microsoft.com/office/powerpoint/2010/main" val="3402329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a:extLst>
              <a:ext uri="{FF2B5EF4-FFF2-40B4-BE49-F238E27FC236}">
                <a16:creationId xmlns:a16="http://schemas.microsoft.com/office/drawing/2014/main" id="{A107960F-9E5C-DC4A-85FC-C21640D70DB7}"/>
              </a:ext>
            </a:extLst>
          </p:cNvPr>
          <p:cNvSpPr txBox="1">
            <a:spLocks noChangeArrowheads="1"/>
          </p:cNvSpPr>
          <p:nvPr/>
        </p:nvSpPr>
        <p:spPr bwMode="auto">
          <a:xfrm>
            <a:off x="0" y="6553200"/>
            <a:ext cx="9067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1100"/>
              <a:t>Table 4.2 </a:t>
            </a:r>
            <a:r>
              <a:rPr lang="en-US" altLang="en-US" sz="1100" i="1"/>
              <a:t> The Biology of Cancer</a:t>
            </a:r>
            <a:r>
              <a:rPr lang="en-US" altLang="en-US" sz="1100"/>
              <a:t> (© Garland Science 2007)</a:t>
            </a:r>
          </a:p>
        </p:txBody>
      </p:sp>
      <p:pic>
        <p:nvPicPr>
          <p:cNvPr id="51202" name="Picture 3" descr="table 4-02">
            <a:extLst>
              <a:ext uri="{FF2B5EF4-FFF2-40B4-BE49-F238E27FC236}">
                <a16:creationId xmlns:a16="http://schemas.microsoft.com/office/drawing/2014/main" id="{25D8CB01-BDC9-2A45-BB17-9E1CA71AB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
            <a:ext cx="8535988"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07017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CC7CF4A0-B088-A049-BD25-F436128DAF6F}"/>
              </a:ext>
            </a:extLst>
          </p:cNvPr>
          <p:cNvSpPr>
            <a:spLocks noGrp="1"/>
          </p:cNvSpPr>
          <p:nvPr>
            <p:ph type="title"/>
          </p:nvPr>
        </p:nvSpPr>
        <p:spPr/>
        <p:txBody>
          <a:bodyPr/>
          <a:lstStyle/>
          <a:p>
            <a:endParaRPr lang="en-US" altLang="en-US"/>
          </a:p>
        </p:txBody>
      </p:sp>
      <p:sp>
        <p:nvSpPr>
          <p:cNvPr id="53250" name="Rectangle 3">
            <a:extLst>
              <a:ext uri="{FF2B5EF4-FFF2-40B4-BE49-F238E27FC236}">
                <a16:creationId xmlns:a16="http://schemas.microsoft.com/office/drawing/2014/main" id="{0D20E06F-FFB8-484D-A73F-D7493CF6A178}"/>
              </a:ext>
            </a:extLst>
          </p:cNvPr>
          <p:cNvSpPr>
            <a:spLocks noGrp="1"/>
          </p:cNvSpPr>
          <p:nvPr>
            <p:ph type="body" idx="1"/>
          </p:nvPr>
        </p:nvSpPr>
        <p:spPr/>
        <p:txBody>
          <a:bodyPr/>
          <a:lstStyle/>
          <a:p>
            <a:r>
              <a:rPr lang="en-US" altLang="en-US"/>
              <a:t>Some carcinogens (cancer causing mutagens) seem to target specific oncogenes, like </a:t>
            </a:r>
            <a:r>
              <a:rPr lang="en-US" altLang="en-US" i="1"/>
              <a:t>RAS </a:t>
            </a:r>
            <a:r>
              <a:rPr lang="en-US" altLang="en-US"/>
              <a:t>with point mutations.</a:t>
            </a:r>
          </a:p>
          <a:p>
            <a:pPr lvl="1"/>
            <a:r>
              <a:rPr lang="en-US" altLang="en-US"/>
              <a:t>Asbestos</a:t>
            </a:r>
          </a:p>
          <a:p>
            <a:pPr lvl="1"/>
            <a:r>
              <a:rPr lang="en-US" altLang="en-US"/>
              <a:t>Vinyl chloride</a:t>
            </a:r>
          </a:p>
          <a:p>
            <a:pPr lvl="1"/>
            <a:r>
              <a:rPr lang="en-US" altLang="en-US" b="1"/>
              <a:t>DMBA</a:t>
            </a:r>
          </a:p>
        </p:txBody>
      </p:sp>
    </p:spTree>
    <p:extLst>
      <p:ext uri="{BB962C8B-B14F-4D97-AF65-F5344CB8AC3E}">
        <p14:creationId xmlns:p14="http://schemas.microsoft.com/office/powerpoint/2010/main" val="284381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a:hlinkClick r:id="rId2"/>
            <a:extLst>
              <a:ext uri="{FF2B5EF4-FFF2-40B4-BE49-F238E27FC236}">
                <a16:creationId xmlns:a16="http://schemas.microsoft.com/office/drawing/2014/main" id="{D808C0DA-FD5F-E944-B74E-D6BE2F6DC9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81000"/>
            <a:ext cx="19050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Rectangle 6">
            <a:extLst>
              <a:ext uri="{FF2B5EF4-FFF2-40B4-BE49-F238E27FC236}">
                <a16:creationId xmlns:a16="http://schemas.microsoft.com/office/drawing/2014/main" id="{9540A3E5-641A-FE4C-A69E-7A17C92A5840}"/>
              </a:ext>
            </a:extLst>
          </p:cNvPr>
          <p:cNvSpPr>
            <a:spLocks noChangeArrowheads="1"/>
          </p:cNvSpPr>
          <p:nvPr/>
        </p:nvSpPr>
        <p:spPr bwMode="auto">
          <a:xfrm>
            <a:off x="3505200" y="914400"/>
            <a:ext cx="3878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a:t>7,12-dimethylbenzo[b]phenanthrene</a:t>
            </a:r>
          </a:p>
        </p:txBody>
      </p:sp>
      <p:sp>
        <p:nvSpPr>
          <p:cNvPr id="54275" name="TextBox 7">
            <a:extLst>
              <a:ext uri="{FF2B5EF4-FFF2-40B4-BE49-F238E27FC236}">
                <a16:creationId xmlns:a16="http://schemas.microsoft.com/office/drawing/2014/main" id="{C694212C-E909-6346-AB71-0475C04A4C6C}"/>
              </a:ext>
            </a:extLst>
          </p:cNvPr>
          <p:cNvSpPr txBox="1">
            <a:spLocks noChangeArrowheads="1"/>
          </p:cNvSpPr>
          <p:nvPr/>
        </p:nvSpPr>
        <p:spPr bwMode="auto">
          <a:xfrm>
            <a:off x="1371600" y="3429000"/>
            <a:ext cx="5867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b="1"/>
              <a:t>DMBA</a:t>
            </a:r>
            <a:r>
              <a:rPr lang="en-US" altLang="en-US"/>
              <a:t>= one of the most potent, organ-specific tumor initiators used in cancer studies. Induces mammary tumors in rodents.  Why/how?  Point mutation in </a:t>
            </a:r>
            <a:r>
              <a:rPr lang="en-US" altLang="en-US" i="1"/>
              <a:t>Ras.</a:t>
            </a:r>
          </a:p>
        </p:txBody>
      </p:sp>
    </p:spTree>
    <p:extLst>
      <p:ext uri="{BB962C8B-B14F-4D97-AF65-F5344CB8AC3E}">
        <p14:creationId xmlns:p14="http://schemas.microsoft.com/office/powerpoint/2010/main" val="637875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4CEB6225-A654-ED47-A975-D77BEE10BD66}"/>
              </a:ext>
            </a:extLst>
          </p:cNvPr>
          <p:cNvSpPr>
            <a:spLocks noChangeArrowheads="1"/>
          </p:cNvSpPr>
          <p:nvPr/>
        </p:nvSpPr>
        <p:spPr bwMode="auto">
          <a:xfrm>
            <a:off x="304800" y="1176338"/>
            <a:ext cx="8305800"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400">
                <a:latin typeface="Batang" panose="02030600000101010101" pitchFamily="18" charset="-127"/>
                <a:ea typeface="Batang" panose="02030600000101010101" pitchFamily="18" charset="-127"/>
              </a:rPr>
              <a:t>AROMATIC AZO DERIVATIVES PREVENTING MAMMARY</a:t>
            </a:r>
          </a:p>
          <a:p>
            <a:r>
              <a:rPr lang="en-US" altLang="en-US" sz="2400">
                <a:latin typeface="Batang" panose="02030600000101010101" pitchFamily="18" charset="-127"/>
                <a:ea typeface="Batang" panose="02030600000101010101" pitchFamily="18" charset="-127"/>
              </a:rPr>
              <a:t>CANCER AND ADRENAL INJURY FROM</a:t>
            </a:r>
          </a:p>
          <a:p>
            <a:r>
              <a:rPr lang="en-US" altLang="en-US" sz="2400" b="1">
                <a:latin typeface="Batang" panose="02030600000101010101" pitchFamily="18" charset="-127"/>
                <a:ea typeface="Batang" panose="02030600000101010101" pitchFamily="18" charset="-127"/>
              </a:rPr>
              <a:t>7,12-DIMETHYLBENZ(a)ANTHRACENE</a:t>
            </a:r>
            <a:r>
              <a:rPr lang="en-US" altLang="en-US" sz="2400">
                <a:latin typeface="Batang" panose="02030600000101010101" pitchFamily="18" charset="-127"/>
                <a:ea typeface="Batang" panose="02030600000101010101" pitchFamily="18" charset="-127"/>
              </a:rPr>
              <a:t>*</a:t>
            </a:r>
          </a:p>
          <a:p>
            <a:endParaRPr lang="en-US" altLang="en-US" sz="2400">
              <a:latin typeface="Batang" panose="02030600000101010101" pitchFamily="18" charset="-127"/>
              <a:ea typeface="Batang" panose="02030600000101010101" pitchFamily="18" charset="-127"/>
            </a:endParaRPr>
          </a:p>
          <a:p>
            <a:r>
              <a:rPr lang="en-US" altLang="en-US"/>
              <a:t>BY </a:t>
            </a:r>
            <a:r>
              <a:rPr lang="en-US" altLang="en-US" b="1"/>
              <a:t>CHARLES HUGGINS </a:t>
            </a:r>
            <a:r>
              <a:rPr lang="en-US" altLang="en-US"/>
              <a:t>AND JOHN PATAKI</a:t>
            </a:r>
          </a:p>
          <a:p>
            <a:endParaRPr lang="en-US" altLang="en-US"/>
          </a:p>
          <a:p>
            <a:r>
              <a:rPr lang="en-US" altLang="en-US"/>
              <a:t>THE BEN MAY LABORATORY FOR CANCER RESEARCH, UNIVERSITY OF CHICAGO</a:t>
            </a:r>
          </a:p>
          <a:p>
            <a:r>
              <a:rPr lang="en-US" altLang="en-US"/>
              <a:t>Communicated February 18, 1965</a:t>
            </a:r>
          </a:p>
        </p:txBody>
      </p:sp>
    </p:spTree>
    <p:extLst>
      <p:ext uri="{BB962C8B-B14F-4D97-AF65-F5344CB8AC3E}">
        <p14:creationId xmlns:p14="http://schemas.microsoft.com/office/powerpoint/2010/main" val="1328498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98C2A0EC-4F9A-3441-BBF9-E63881BCD572}"/>
              </a:ext>
            </a:extLst>
          </p:cNvPr>
          <p:cNvSpPr>
            <a:spLocks noGrp="1"/>
          </p:cNvSpPr>
          <p:nvPr>
            <p:ph type="title"/>
          </p:nvPr>
        </p:nvSpPr>
        <p:spPr/>
        <p:txBody>
          <a:bodyPr/>
          <a:lstStyle/>
          <a:p>
            <a:endParaRPr lang="en-US" altLang="en-US"/>
          </a:p>
        </p:txBody>
      </p:sp>
      <p:sp>
        <p:nvSpPr>
          <p:cNvPr id="56322" name="Content Placeholder 2">
            <a:extLst>
              <a:ext uri="{FF2B5EF4-FFF2-40B4-BE49-F238E27FC236}">
                <a16:creationId xmlns:a16="http://schemas.microsoft.com/office/drawing/2014/main" id="{0847DB51-C54B-7B4B-BA70-2D792AF75CB3}"/>
              </a:ext>
            </a:extLst>
          </p:cNvPr>
          <p:cNvSpPr>
            <a:spLocks noGrp="1"/>
          </p:cNvSpPr>
          <p:nvPr>
            <p:ph idx="1"/>
          </p:nvPr>
        </p:nvSpPr>
        <p:spPr/>
        <p:txBody>
          <a:bodyPr/>
          <a:lstStyle/>
          <a:p>
            <a:r>
              <a:rPr lang="en-US" altLang="en-US"/>
              <a:t>Charles Huggins won a Nobel prize (1966) for his work on breast cancer.  He was among the first to identify a link between hormones and tumors/tumor progression.</a:t>
            </a:r>
          </a:p>
          <a:p>
            <a:endParaRPr lang="en-US" altLang="en-US"/>
          </a:p>
          <a:p>
            <a:r>
              <a:rPr lang="en-US" altLang="en-US"/>
              <a:t>He shared the prize with Peyton Rous who independently discovered tumor-inducing viruses! (Rous sarcoma virus and the src gene)</a:t>
            </a:r>
          </a:p>
        </p:txBody>
      </p:sp>
    </p:spTree>
    <p:extLst>
      <p:ext uri="{BB962C8B-B14F-4D97-AF65-F5344CB8AC3E}">
        <p14:creationId xmlns:p14="http://schemas.microsoft.com/office/powerpoint/2010/main" val="114429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93ED6113-5009-014B-8CBC-2059EB3E8123}"/>
              </a:ext>
            </a:extLst>
          </p:cNvPr>
          <p:cNvSpPr>
            <a:spLocks noGrp="1"/>
          </p:cNvSpPr>
          <p:nvPr>
            <p:ph type="title"/>
          </p:nvPr>
        </p:nvSpPr>
        <p:spPr/>
        <p:txBody>
          <a:bodyPr/>
          <a:lstStyle/>
          <a:p>
            <a:r>
              <a:rPr lang="en-US" altLang="en-US"/>
              <a:t>Putting all factors together…</a:t>
            </a:r>
          </a:p>
        </p:txBody>
      </p:sp>
      <p:sp>
        <p:nvSpPr>
          <p:cNvPr id="39938" name="Content Placeholder 2">
            <a:extLst>
              <a:ext uri="{FF2B5EF4-FFF2-40B4-BE49-F238E27FC236}">
                <a16:creationId xmlns:a16="http://schemas.microsoft.com/office/drawing/2014/main" id="{93945D36-F665-E845-9033-14F9E1BC850C}"/>
              </a:ext>
            </a:extLst>
          </p:cNvPr>
          <p:cNvSpPr>
            <a:spLocks noGrp="1"/>
          </p:cNvSpPr>
          <p:nvPr>
            <p:ph idx="1"/>
          </p:nvPr>
        </p:nvSpPr>
        <p:spPr/>
        <p:txBody>
          <a:bodyPr/>
          <a:lstStyle/>
          <a:p>
            <a:r>
              <a:rPr lang="en-US" altLang="en-US"/>
              <a:t>A cell that:</a:t>
            </a:r>
          </a:p>
          <a:p>
            <a:pPr lvl="1"/>
            <a:r>
              <a:rPr lang="en-US" altLang="en-US"/>
              <a:t>Looses its grip on its neighbors</a:t>
            </a:r>
          </a:p>
          <a:p>
            <a:pPr lvl="1"/>
            <a:r>
              <a:rPr lang="en-US" altLang="en-US"/>
              <a:t>Gains the ability to move</a:t>
            </a:r>
          </a:p>
          <a:p>
            <a:pPr lvl="1"/>
            <a:r>
              <a:rPr lang="en-US" altLang="en-US"/>
              <a:t>Gains the ability to eat through its environment</a:t>
            </a:r>
          </a:p>
          <a:p>
            <a:pPr lvl="1"/>
            <a:endParaRPr lang="en-US" altLang="en-US"/>
          </a:p>
          <a:p>
            <a:pPr lvl="1">
              <a:buFont typeface="Arial" panose="020B0604020202020204" pitchFamily="34" charset="0"/>
              <a:buNone/>
            </a:pPr>
            <a:r>
              <a:rPr lang="en-US" altLang="en-US"/>
              <a:t>Will eventually make its way to the newly formed blood vessels or lymphatic vessel in its immediate area.</a:t>
            </a:r>
          </a:p>
        </p:txBody>
      </p:sp>
    </p:spTree>
    <p:extLst>
      <p:ext uri="{BB962C8B-B14F-4D97-AF65-F5344CB8AC3E}">
        <p14:creationId xmlns:p14="http://schemas.microsoft.com/office/powerpoint/2010/main" val="331530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B8B485CE-7596-F94B-9BFD-DD2621472E63}"/>
              </a:ext>
            </a:extLst>
          </p:cNvPr>
          <p:cNvSpPr>
            <a:spLocks noGrp="1"/>
          </p:cNvSpPr>
          <p:nvPr>
            <p:ph type="title"/>
          </p:nvPr>
        </p:nvSpPr>
        <p:spPr/>
        <p:txBody>
          <a:bodyPr/>
          <a:lstStyle/>
          <a:p>
            <a:endParaRPr lang="en-US" altLang="en-US"/>
          </a:p>
        </p:txBody>
      </p:sp>
      <p:sp>
        <p:nvSpPr>
          <p:cNvPr id="40962" name="Content Placeholder 2">
            <a:extLst>
              <a:ext uri="{FF2B5EF4-FFF2-40B4-BE49-F238E27FC236}">
                <a16:creationId xmlns:a16="http://schemas.microsoft.com/office/drawing/2014/main" id="{0EC1008A-A87E-C845-B124-74485757EF29}"/>
              </a:ext>
            </a:extLst>
          </p:cNvPr>
          <p:cNvSpPr>
            <a:spLocks noGrp="1"/>
          </p:cNvSpPr>
          <p:nvPr>
            <p:ph idx="1"/>
          </p:nvPr>
        </p:nvSpPr>
        <p:spPr/>
        <p:txBody>
          <a:bodyPr/>
          <a:lstStyle/>
          <a:p>
            <a:r>
              <a:rPr lang="en-US" altLang="en-US"/>
              <a:t>Cancer cells which enter the bloodstream, travel to secondary sites and become established using the same mechanisms as the primary tumor did.</a:t>
            </a:r>
          </a:p>
          <a:p>
            <a:endParaRPr lang="en-US" altLang="en-US"/>
          </a:p>
          <a:p>
            <a:r>
              <a:rPr lang="en-US" altLang="en-US"/>
              <a:t>This is Metastasis.  Figure 3-8</a:t>
            </a:r>
          </a:p>
          <a:p>
            <a:endParaRPr lang="en-US" altLang="en-US"/>
          </a:p>
        </p:txBody>
      </p:sp>
    </p:spTree>
    <p:extLst>
      <p:ext uri="{BB962C8B-B14F-4D97-AF65-F5344CB8AC3E}">
        <p14:creationId xmlns:p14="http://schemas.microsoft.com/office/powerpoint/2010/main" val="3563854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0A8B5D1D-0DB0-574E-83F8-9C941C7E6D0F}"/>
              </a:ext>
            </a:extLst>
          </p:cNvPr>
          <p:cNvSpPr>
            <a:spLocks noGrp="1"/>
          </p:cNvSpPr>
          <p:nvPr>
            <p:ph type="title"/>
          </p:nvPr>
        </p:nvSpPr>
        <p:spPr/>
        <p:txBody>
          <a:bodyPr/>
          <a:lstStyle/>
          <a:p>
            <a:r>
              <a:rPr lang="en-US" altLang="en-US"/>
              <a:t>Figure 3-11</a:t>
            </a:r>
          </a:p>
        </p:txBody>
      </p:sp>
      <p:sp>
        <p:nvSpPr>
          <p:cNvPr id="20482" name="Content Placeholder 2">
            <a:extLst>
              <a:ext uri="{FF2B5EF4-FFF2-40B4-BE49-F238E27FC236}">
                <a16:creationId xmlns:a16="http://schemas.microsoft.com/office/drawing/2014/main" id="{08EF025B-656C-7D44-A1FF-0826820BA01E}"/>
              </a:ext>
            </a:extLst>
          </p:cNvPr>
          <p:cNvSpPr>
            <a:spLocks noGrp="1"/>
          </p:cNvSpPr>
          <p:nvPr>
            <p:ph idx="1"/>
          </p:nvPr>
        </p:nvSpPr>
        <p:spPr>
          <a:xfrm>
            <a:off x="304800" y="1219200"/>
            <a:ext cx="8229600" cy="5410200"/>
          </a:xfrm>
        </p:spPr>
        <p:txBody>
          <a:bodyPr/>
          <a:lstStyle/>
          <a:p>
            <a:pPr marL="0" indent="0">
              <a:buFont typeface="Arial" panose="020B0604020202020204" pitchFamily="34" charset="0"/>
              <a:buNone/>
            </a:pPr>
            <a:r>
              <a:rPr lang="en-US" altLang="en-US"/>
              <a:t>Metastasis is not completely random—in terms of tumor cell path.  Tumor cells will enter a lymphatic or blood vessel nearby and be transported in the same direction as the blood/lymph  in that area.</a:t>
            </a:r>
          </a:p>
          <a:p>
            <a:pPr marL="0" indent="0">
              <a:buFont typeface="Arial" panose="020B0604020202020204" pitchFamily="34" charset="0"/>
              <a:buNone/>
            </a:pPr>
            <a:endParaRPr lang="en-US" altLang="en-US"/>
          </a:p>
          <a:p>
            <a:pPr marL="0" indent="0">
              <a:buFont typeface="Arial" panose="020B0604020202020204" pitchFamily="34" charset="0"/>
              <a:buNone/>
            </a:pPr>
            <a:endParaRPr lang="en-US" altLang="en-US"/>
          </a:p>
        </p:txBody>
      </p:sp>
    </p:spTree>
    <p:extLst>
      <p:ext uri="{BB962C8B-B14F-4D97-AF65-F5344CB8AC3E}">
        <p14:creationId xmlns:p14="http://schemas.microsoft.com/office/powerpoint/2010/main" val="1336393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71868631-5403-6446-9A88-F5A9F4147A2F}"/>
              </a:ext>
            </a:extLst>
          </p:cNvPr>
          <p:cNvSpPr>
            <a:spLocks noGrp="1"/>
          </p:cNvSpPr>
          <p:nvPr>
            <p:ph type="title"/>
          </p:nvPr>
        </p:nvSpPr>
        <p:spPr/>
        <p:txBody>
          <a:bodyPr/>
          <a:lstStyle/>
          <a:p>
            <a:endParaRPr lang="en-US" altLang="en-US"/>
          </a:p>
        </p:txBody>
      </p:sp>
      <p:sp>
        <p:nvSpPr>
          <p:cNvPr id="3" name="Content Placeholder 2">
            <a:extLst>
              <a:ext uri="{FF2B5EF4-FFF2-40B4-BE49-F238E27FC236}">
                <a16:creationId xmlns:a16="http://schemas.microsoft.com/office/drawing/2014/main" id="{A0E37BFF-6E16-E547-BD37-D4BB8A98AC29}"/>
              </a:ext>
            </a:extLst>
          </p:cNvPr>
          <p:cNvSpPr>
            <a:spLocks noGrp="1"/>
          </p:cNvSpPr>
          <p:nvPr>
            <p:ph idx="1"/>
          </p:nvPr>
        </p:nvSpPr>
        <p:spPr/>
        <p:txBody>
          <a:bodyPr/>
          <a:lstStyle/>
          <a:p>
            <a:pPr marL="0" indent="0">
              <a:buFont typeface="Arial" panose="020B0604020202020204" pitchFamily="34" charset="0"/>
              <a:buNone/>
              <a:defRPr/>
            </a:pPr>
            <a:r>
              <a:rPr lang="en-US" dirty="0">
                <a:ea typeface="ＭＳ Ｐゴシック" panose="020B0600070205080204" pitchFamily="34" charset="-128"/>
              </a:rPr>
              <a:t>Gastrointestinal tumor cells metastasize to liver often.</a:t>
            </a:r>
          </a:p>
          <a:p>
            <a:pPr marL="0" indent="0">
              <a:buFont typeface="Arial" panose="020B0604020202020204" pitchFamily="34" charset="0"/>
              <a:buNone/>
              <a:defRPr/>
            </a:pPr>
            <a:r>
              <a:rPr lang="en-US" dirty="0">
                <a:ea typeface="ＭＳ Ｐゴシック" panose="020B0600070205080204" pitchFamily="34" charset="-128"/>
              </a:rPr>
              <a:t>Lung tumor cells can metastasize nearly any where in the  body.</a:t>
            </a:r>
          </a:p>
          <a:p>
            <a:pPr marL="0" indent="0">
              <a:buFont typeface="Arial" panose="020B0604020202020204" pitchFamily="34" charset="0"/>
              <a:buNone/>
              <a:defRPr/>
            </a:pPr>
            <a:r>
              <a:rPr lang="en-US" dirty="0">
                <a:ea typeface="ＭＳ Ｐゴシック" panose="020B0600070205080204" pitchFamily="34" charset="-128"/>
              </a:rPr>
              <a:t>Breast tumor cells often metastasize to nearest lymph node.</a:t>
            </a:r>
          </a:p>
          <a:p>
            <a:pPr>
              <a:defRPr/>
            </a:pPr>
            <a:endParaRPr lang="en-US" dirty="0">
              <a:ea typeface="ＭＳ Ｐゴシック" panose="020B0600070205080204" pitchFamily="34" charset="-128"/>
            </a:endParaRPr>
          </a:p>
        </p:txBody>
      </p:sp>
    </p:spTree>
    <p:extLst>
      <p:ext uri="{BB962C8B-B14F-4D97-AF65-F5344CB8AC3E}">
        <p14:creationId xmlns:p14="http://schemas.microsoft.com/office/powerpoint/2010/main" val="9782351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71117A67-66B2-1846-9F8A-99F4A0C1AA8B}"/>
              </a:ext>
            </a:extLst>
          </p:cNvPr>
          <p:cNvSpPr>
            <a:spLocks noGrp="1"/>
          </p:cNvSpPr>
          <p:nvPr>
            <p:ph type="title"/>
          </p:nvPr>
        </p:nvSpPr>
        <p:spPr/>
        <p:txBody>
          <a:bodyPr/>
          <a:lstStyle/>
          <a:p>
            <a:endParaRPr lang="en-US" altLang="en-US"/>
          </a:p>
        </p:txBody>
      </p:sp>
      <p:sp>
        <p:nvSpPr>
          <p:cNvPr id="33794" name="Content Placeholder 2">
            <a:extLst>
              <a:ext uri="{FF2B5EF4-FFF2-40B4-BE49-F238E27FC236}">
                <a16:creationId xmlns:a16="http://schemas.microsoft.com/office/drawing/2014/main" id="{104286B3-0AC4-7D4F-B28B-3DC2F6443A98}"/>
              </a:ext>
            </a:extLst>
          </p:cNvPr>
          <p:cNvSpPr>
            <a:spLocks noGrp="1"/>
          </p:cNvSpPr>
          <p:nvPr>
            <p:ph idx="1"/>
          </p:nvPr>
        </p:nvSpPr>
        <p:spPr/>
        <p:txBody>
          <a:bodyPr/>
          <a:lstStyle/>
          <a:p>
            <a:endParaRPr lang="en-US" altLang="en-US"/>
          </a:p>
        </p:txBody>
      </p:sp>
      <p:pic>
        <p:nvPicPr>
          <p:cNvPr id="33795" name="Picture 3">
            <a:extLst>
              <a:ext uri="{FF2B5EF4-FFF2-40B4-BE49-F238E27FC236}">
                <a16:creationId xmlns:a16="http://schemas.microsoft.com/office/drawing/2014/main" id="{34866FEF-A40D-AD48-88F3-6FC8A68CAE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
            <a:ext cx="4114800"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13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7EE6F-9880-6A4E-8F43-2EDD9746DC48}"/>
              </a:ext>
            </a:extLst>
          </p:cNvPr>
          <p:cNvSpPr>
            <a:spLocks noGrp="1"/>
          </p:cNvSpPr>
          <p:nvPr>
            <p:ph type="title"/>
          </p:nvPr>
        </p:nvSpPr>
        <p:spPr/>
        <p:txBody>
          <a:bodyPr>
            <a:normAutofit fontScale="90000"/>
          </a:bodyPr>
          <a:lstStyle/>
          <a:p>
            <a:pPr>
              <a:defRPr/>
            </a:pPr>
            <a:r>
              <a:rPr lang="en-US" dirty="0">
                <a:ea typeface="ＭＳ Ｐゴシック" panose="020B0600070205080204" pitchFamily="34" charset="-128"/>
              </a:rPr>
              <a:t>Not all tumor cells are good at metastasizing</a:t>
            </a:r>
          </a:p>
        </p:txBody>
      </p:sp>
      <p:sp>
        <p:nvSpPr>
          <p:cNvPr id="22530" name="Content Placeholder 2">
            <a:extLst>
              <a:ext uri="{FF2B5EF4-FFF2-40B4-BE49-F238E27FC236}">
                <a16:creationId xmlns:a16="http://schemas.microsoft.com/office/drawing/2014/main" id="{AF9CC503-7AF2-9749-BA67-3E548BEF7086}"/>
              </a:ext>
            </a:extLst>
          </p:cNvPr>
          <p:cNvSpPr>
            <a:spLocks noGrp="1"/>
          </p:cNvSpPr>
          <p:nvPr>
            <p:ph idx="1"/>
          </p:nvPr>
        </p:nvSpPr>
        <p:spPr/>
        <p:txBody>
          <a:bodyPr/>
          <a:lstStyle/>
          <a:p>
            <a:r>
              <a:rPr lang="en-US" altLang="en-US"/>
              <a:t>We’ve already mentioned a tumor microenvironment. (Tumor cells + non-tumor stroma and other cells)</a:t>
            </a:r>
          </a:p>
          <a:p>
            <a:endParaRPr lang="en-US" altLang="en-US"/>
          </a:p>
          <a:p>
            <a:r>
              <a:rPr lang="en-US" altLang="en-US"/>
              <a:t>Even the actual tumor cells show a significant degree of variation.</a:t>
            </a:r>
          </a:p>
        </p:txBody>
      </p:sp>
    </p:spTree>
    <p:extLst>
      <p:ext uri="{BB962C8B-B14F-4D97-AF65-F5344CB8AC3E}">
        <p14:creationId xmlns:p14="http://schemas.microsoft.com/office/powerpoint/2010/main" val="22049750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2126</TotalTime>
  <Words>1626</Words>
  <Application>Microsoft Macintosh PowerPoint</Application>
  <PresentationFormat>On-screen Show (4:3)</PresentationFormat>
  <Paragraphs>161</Paragraphs>
  <Slides>39</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4" baseType="lpstr">
      <vt:lpstr>Batang</vt:lpstr>
      <vt:lpstr>Arial</vt:lpstr>
      <vt:lpstr>Calibri</vt:lpstr>
      <vt:lpstr>Office Theme</vt:lpstr>
      <vt:lpstr>Image</vt:lpstr>
      <vt:lpstr>Cancer Biology Biol 445</vt:lpstr>
      <vt:lpstr>Field trip! </vt:lpstr>
      <vt:lpstr>Where were we?</vt:lpstr>
      <vt:lpstr>Putting all factors together…</vt:lpstr>
      <vt:lpstr>PowerPoint Presentation</vt:lpstr>
      <vt:lpstr>Figure 3-11</vt:lpstr>
      <vt:lpstr>PowerPoint Presentation</vt:lpstr>
      <vt:lpstr>PowerPoint Presentation</vt:lpstr>
      <vt:lpstr>Not all tumor cells are good at metastasizing</vt:lpstr>
      <vt:lpstr>Figure 3-10</vt:lpstr>
      <vt:lpstr>PowerPoint Presentation</vt:lpstr>
      <vt:lpstr>First “Anti-metastasis” approach focused in MMP inhibitors </vt:lpstr>
      <vt:lpstr>PowerPoint Presentation</vt:lpstr>
      <vt:lpstr>PowerPoint Presentation</vt:lpstr>
      <vt:lpstr>Genetics of metastasis </vt:lpstr>
      <vt:lpstr>PowerPoint Presentation</vt:lpstr>
      <vt:lpstr>Onward!</vt:lpstr>
      <vt:lpstr>PowerPoint Presentation</vt:lpstr>
      <vt:lpstr>Chapter 9--Oncogenes</vt:lpstr>
      <vt:lpstr>Some human cancers with a link to acquired viral infection</vt:lpstr>
      <vt:lpstr>Hereditary/Familial cancers</vt:lpstr>
      <vt:lpstr>Hereditary cancers make up only 5-10% of all cancer cases</vt:lpstr>
      <vt:lpstr>Back to the genetic links to most  human cancers….</vt:lpstr>
      <vt:lpstr>PowerPoint Presentation</vt:lpstr>
      <vt:lpstr>Proto-oncogene discovery</vt:lpstr>
      <vt:lpstr>Something in tumor-associated  DNA transforms cells</vt:lpstr>
      <vt:lpstr>PowerPoint Presentation</vt:lpstr>
      <vt:lpstr>PowerPoint Presentation</vt:lpstr>
      <vt:lpstr>Humans vs. other mammals…</vt:lpstr>
      <vt:lpstr>PowerPoint Presentation</vt:lpstr>
      <vt:lpstr>PowerPoint Presentation</vt:lpstr>
      <vt:lpstr>PowerPoint Presentation</vt:lpstr>
      <vt:lpstr>PowerPoint Presentation</vt:lpstr>
      <vt:lpstr>Several mechanisms</vt:lpstr>
      <vt:lpstr>PowerPoint Presentation</vt:lpstr>
      <vt:lpstr>PowerPoint Presentation</vt:lpstr>
      <vt:lpstr>PowerPoint Presentation</vt:lpstr>
      <vt:lpstr>PowerPoint Presentation</vt:lpstr>
      <vt:lpstr>PowerPoint Presentation</vt:lpstr>
    </vt:vector>
  </TitlesOfParts>
  <Company>CEANDSU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Biology Biol 445</dc:title>
  <dc:creator>Joe.Super</dc:creator>
  <cp:lastModifiedBy>Super, Heidi</cp:lastModifiedBy>
  <cp:revision>130</cp:revision>
  <cp:lastPrinted>2020-02-12T16:48:13Z</cp:lastPrinted>
  <dcterms:created xsi:type="dcterms:W3CDTF">2010-08-03T14:43:51Z</dcterms:created>
  <dcterms:modified xsi:type="dcterms:W3CDTF">2020-02-14T13:09:23Z</dcterms:modified>
</cp:coreProperties>
</file>